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68"/>
  </p:notesMasterIdLst>
  <p:sldIdLst>
    <p:sldId id="256" r:id="rId3"/>
    <p:sldId id="285" r:id="rId4"/>
    <p:sldId id="288" r:id="rId5"/>
    <p:sldId id="298" r:id="rId6"/>
    <p:sldId id="299" r:id="rId7"/>
    <p:sldId id="305" r:id="rId8"/>
    <p:sldId id="300" r:id="rId9"/>
    <p:sldId id="306" r:id="rId10"/>
    <p:sldId id="282" r:id="rId11"/>
    <p:sldId id="307" r:id="rId12"/>
    <p:sldId id="283" r:id="rId13"/>
    <p:sldId id="301" r:id="rId14"/>
    <p:sldId id="303" r:id="rId15"/>
    <p:sldId id="302" r:id="rId16"/>
    <p:sldId id="304" r:id="rId17"/>
    <p:sldId id="308" r:id="rId18"/>
    <p:sldId id="309" r:id="rId19"/>
    <p:sldId id="310" r:id="rId20"/>
    <p:sldId id="311" r:id="rId21"/>
    <p:sldId id="312" r:id="rId22"/>
    <p:sldId id="313" r:id="rId23"/>
    <p:sldId id="314" r:id="rId24"/>
    <p:sldId id="322" r:id="rId25"/>
    <p:sldId id="315" r:id="rId26"/>
    <p:sldId id="316" r:id="rId27"/>
    <p:sldId id="317" r:id="rId28"/>
    <p:sldId id="318" r:id="rId29"/>
    <p:sldId id="320" r:id="rId30"/>
    <p:sldId id="321" r:id="rId31"/>
    <p:sldId id="323" r:id="rId32"/>
    <p:sldId id="324" r:id="rId33"/>
    <p:sldId id="325" r:id="rId34"/>
    <p:sldId id="326" r:id="rId35"/>
    <p:sldId id="345" r:id="rId36"/>
    <p:sldId id="292" r:id="rId37"/>
    <p:sldId id="294" r:id="rId38"/>
    <p:sldId id="327" r:id="rId39"/>
    <p:sldId id="295" r:id="rId40"/>
    <p:sldId id="346" r:id="rId41"/>
    <p:sldId id="328" r:id="rId42"/>
    <p:sldId id="347" r:id="rId43"/>
    <p:sldId id="348" r:id="rId44"/>
    <p:sldId id="349" r:id="rId45"/>
    <p:sldId id="296" r:id="rId46"/>
    <p:sldId id="297" r:id="rId47"/>
    <p:sldId id="329" r:id="rId48"/>
    <p:sldId id="350" r:id="rId49"/>
    <p:sldId id="351" r:id="rId50"/>
    <p:sldId id="352" r:id="rId51"/>
    <p:sldId id="330" r:id="rId52"/>
    <p:sldId id="331" r:id="rId53"/>
    <p:sldId id="332" r:id="rId54"/>
    <p:sldId id="333" r:id="rId55"/>
    <p:sldId id="334" r:id="rId56"/>
    <p:sldId id="335" r:id="rId57"/>
    <p:sldId id="336" r:id="rId58"/>
    <p:sldId id="337" r:id="rId59"/>
    <p:sldId id="338" r:id="rId60"/>
    <p:sldId id="339" r:id="rId61"/>
    <p:sldId id="340" r:id="rId62"/>
    <p:sldId id="341" r:id="rId63"/>
    <p:sldId id="342" r:id="rId64"/>
    <p:sldId id="343" r:id="rId65"/>
    <p:sldId id="344" r:id="rId66"/>
    <p:sldId id="28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37" autoAdjust="0"/>
  </p:normalViewPr>
  <p:slideViewPr>
    <p:cSldViewPr>
      <p:cViewPr varScale="1">
        <p:scale>
          <a:sx n="61" d="100"/>
          <a:sy n="61" d="100"/>
        </p:scale>
        <p:origin x="86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pPr algn="ctr"/>
            <a:r>
              <a:rPr lang="en-IN" sz="4400" b="0" strike="noStrike" spc="-1">
                <a:latin typeface="Arial"/>
              </a:rPr>
              <a:t>Click to move the slide</a:t>
            </a:r>
          </a:p>
        </p:txBody>
      </p:sp>
      <p:sp>
        <p:nvSpPr>
          <p:cNvPr id="269" name="PlaceHolder 2"/>
          <p:cNvSpPr>
            <a:spLocks noGrp="1"/>
          </p:cNvSpPr>
          <p:nvPr>
            <p:ph type="body"/>
          </p:nvPr>
        </p:nvSpPr>
        <p:spPr>
          <a:xfrm>
            <a:off x="777240" y="4777560"/>
            <a:ext cx="6217560" cy="4525920"/>
          </a:xfrm>
          <a:prstGeom prst="rect">
            <a:avLst/>
          </a:prstGeom>
        </p:spPr>
        <p:txBody>
          <a:bodyPr lIns="0" tIns="0" rIns="0" bIns="0">
            <a:noAutofit/>
          </a:bodyPr>
          <a:lstStyle/>
          <a:p>
            <a:r>
              <a:rPr lang="en-IN" sz="2000" b="0" strike="noStrike" spc="-1">
                <a:latin typeface="Arial"/>
              </a:rPr>
              <a:t>Click to edit the notes format</a:t>
            </a:r>
          </a:p>
        </p:txBody>
      </p:sp>
      <p:sp>
        <p:nvSpPr>
          <p:cNvPr id="270" name="PlaceHolder 3"/>
          <p:cNvSpPr>
            <a:spLocks noGrp="1"/>
          </p:cNvSpPr>
          <p:nvPr>
            <p:ph type="hdr"/>
          </p:nvPr>
        </p:nvSpPr>
        <p:spPr>
          <a:xfrm>
            <a:off x="0" y="0"/>
            <a:ext cx="3372840" cy="502560"/>
          </a:xfrm>
          <a:prstGeom prst="rect">
            <a:avLst/>
          </a:prstGeom>
        </p:spPr>
        <p:txBody>
          <a:bodyPr lIns="0" tIns="0" rIns="0" bIns="0">
            <a:noAutofit/>
          </a:bodyPr>
          <a:lstStyle/>
          <a:p>
            <a:r>
              <a:rPr lang="en-IN" sz="1400" b="0" strike="noStrike" spc="-1">
                <a:latin typeface="Times New Roman"/>
              </a:rPr>
              <a:t>&lt;header&gt;</a:t>
            </a:r>
          </a:p>
        </p:txBody>
      </p:sp>
      <p:sp>
        <p:nvSpPr>
          <p:cNvPr id="271"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IN" sz="1400" b="0" strike="noStrike" spc="-1">
                <a:latin typeface="Times New Roman"/>
              </a:rPr>
              <a:t>&lt;date/time&gt;</a:t>
            </a:r>
          </a:p>
        </p:txBody>
      </p:sp>
      <p:sp>
        <p:nvSpPr>
          <p:cNvPr id="272"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IN" sz="1400" b="0" strike="noStrike" spc="-1">
                <a:latin typeface="Times New Roman"/>
              </a:rPr>
              <a:t>&lt;footer&gt;</a:t>
            </a:r>
          </a:p>
        </p:txBody>
      </p:sp>
      <p:sp>
        <p:nvSpPr>
          <p:cNvPr id="273"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63EBC838-91A9-4740-9A4B-B591512FB2FB}" type="slidenum">
              <a:rPr lang="en-IN" sz="1400" b="0" strike="noStrike" spc="-1">
                <a:latin typeface="Times New Roman"/>
              </a:rPr>
              <a:t>‹#›</a:t>
            </a:fld>
            <a:endParaRPr lang="en-IN" sz="1400" b="0" strike="noStrike" spc="-1">
              <a:latin typeface="Times New Roman"/>
            </a:endParaRPr>
          </a:p>
        </p:txBody>
      </p:sp>
    </p:spTree>
    <p:extLst>
      <p:ext uri="{BB962C8B-B14F-4D97-AF65-F5344CB8AC3E}">
        <p14:creationId xmlns:p14="http://schemas.microsoft.com/office/powerpoint/2010/main" val="2101444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900CB1-8855-4997-BFE8-1905BC0B905A}" type="slidenum">
              <a:rPr lang="en-US" smtClean="0"/>
              <a:t>50</a:t>
            </a:fld>
            <a:endParaRPr lang="en-US"/>
          </a:p>
        </p:txBody>
      </p:sp>
    </p:spTree>
    <p:extLst>
      <p:ext uri="{BB962C8B-B14F-4D97-AF65-F5344CB8AC3E}">
        <p14:creationId xmlns:p14="http://schemas.microsoft.com/office/powerpoint/2010/main" val="2835655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a:extLst>
              <a:ext uri="{FF2B5EF4-FFF2-40B4-BE49-F238E27FC236}">
                <a16:creationId xmlns:a16="http://schemas.microsoft.com/office/drawing/2014/main" id="{A7140AA0-7E59-4C1C-A655-550FFB92E4D2}"/>
              </a:ext>
            </a:extLst>
          </p:cNvPr>
          <p:cNvSpPr>
            <a:spLocks noGrp="1" noChangeArrowheads="1"/>
          </p:cNvSpPr>
          <p:nvPr>
            <p:ph type="dt" sz="half" idx="10"/>
          </p:nvPr>
        </p:nvSpPr>
        <p:spPr>
          <a:ln/>
        </p:spPr>
        <p:txBody>
          <a:bodyPr/>
          <a:lstStyle>
            <a:lvl1pPr>
              <a:defRPr/>
            </a:lvl1pPr>
          </a:lstStyle>
          <a:p>
            <a:pPr>
              <a:defRPr/>
            </a:pPr>
            <a:endParaRPr lang="da-DK" altLang="en-US"/>
          </a:p>
        </p:txBody>
      </p:sp>
      <p:sp>
        <p:nvSpPr>
          <p:cNvPr id="5" name="Rectangle 5">
            <a:extLst>
              <a:ext uri="{FF2B5EF4-FFF2-40B4-BE49-F238E27FC236}">
                <a16:creationId xmlns:a16="http://schemas.microsoft.com/office/drawing/2014/main" id="{EB1EDB14-B265-4A45-8962-E041999B8FAE}"/>
              </a:ext>
            </a:extLst>
          </p:cNvPr>
          <p:cNvSpPr>
            <a:spLocks noGrp="1" noChangeArrowheads="1"/>
          </p:cNvSpPr>
          <p:nvPr>
            <p:ph type="ftr" sz="quarter" idx="11"/>
          </p:nvPr>
        </p:nvSpPr>
        <p:spPr>
          <a:ln/>
        </p:spPr>
        <p:txBody>
          <a:bodyPr/>
          <a:lstStyle>
            <a:lvl1pPr>
              <a:defRPr/>
            </a:lvl1pPr>
          </a:lstStyle>
          <a:p>
            <a:pPr>
              <a:defRPr/>
            </a:pPr>
            <a:endParaRPr lang="da-DK" altLang="en-US"/>
          </a:p>
        </p:txBody>
      </p:sp>
      <p:sp>
        <p:nvSpPr>
          <p:cNvPr id="6" name="Rectangle 6">
            <a:extLst>
              <a:ext uri="{FF2B5EF4-FFF2-40B4-BE49-F238E27FC236}">
                <a16:creationId xmlns:a16="http://schemas.microsoft.com/office/drawing/2014/main" id="{CFDA5EF7-F1AF-44C0-AB2F-877188FF0A60}"/>
              </a:ext>
            </a:extLst>
          </p:cNvPr>
          <p:cNvSpPr>
            <a:spLocks noGrp="1" noChangeArrowheads="1"/>
          </p:cNvSpPr>
          <p:nvPr>
            <p:ph type="sldNum" sz="quarter" idx="12"/>
          </p:nvPr>
        </p:nvSpPr>
        <p:spPr>
          <a:ln/>
        </p:spPr>
        <p:txBody>
          <a:bodyPr/>
          <a:lstStyle>
            <a:lvl1pPr>
              <a:defRPr/>
            </a:lvl1pPr>
          </a:lstStyle>
          <a:p>
            <a:fld id="{5CB48E76-13D9-4E1C-9D29-DD4E6FFA575E}" type="slidenum">
              <a:rPr lang="da-DK" altLang="en-US"/>
              <a:pPr/>
              <a:t>‹#›</a:t>
            </a:fld>
            <a:endParaRPr lang="da-DK" altLang="en-US"/>
          </a:p>
        </p:txBody>
      </p:sp>
    </p:spTree>
    <p:extLst>
      <p:ext uri="{BB962C8B-B14F-4D97-AF65-F5344CB8AC3E}">
        <p14:creationId xmlns:p14="http://schemas.microsoft.com/office/powerpoint/2010/main" val="2098517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C3F1AC-4E8E-4D31-92F0-093378C98CEA}"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C1239-BEAF-4F95-A27A-58337A2E0F8C}" type="slidenum">
              <a:rPr lang="en-US" smtClean="0"/>
              <a:t>‹#›</a:t>
            </a:fld>
            <a:endParaRPr lang="en-US"/>
          </a:p>
        </p:txBody>
      </p:sp>
    </p:spTree>
    <p:extLst>
      <p:ext uri="{BB962C8B-B14F-4D97-AF65-F5344CB8AC3E}">
        <p14:creationId xmlns:p14="http://schemas.microsoft.com/office/powerpoint/2010/main" val="112095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IN"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741" r:id="rId13"/>
    <p:sldLayoutId id="2147483742" r:id="rId14"/>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6.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6.xml"/><Relationship Id="rId5" Type="http://schemas.openxmlformats.org/officeDocument/2006/relationships/image" Target="../media/image66.png"/><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04800"/>
            <a:ext cx="12226688" cy="5791200"/>
          </a:xfrm>
          <a:prstGeom prst="rect">
            <a:avLst/>
          </a:prstGeom>
        </p:spPr>
      </p:pic>
    </p:spTree>
    <p:extLst>
      <p:ext uri="{BB962C8B-B14F-4D97-AF65-F5344CB8AC3E}">
        <p14:creationId xmlns:p14="http://schemas.microsoft.com/office/powerpoint/2010/main" val="2776987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524000" y="1421296"/>
            <a:ext cx="9144000" cy="4731026"/>
          </a:xfrm>
        </p:spPr>
        <p:txBody>
          <a:bodyPr>
            <a:noAutofit/>
          </a:bodyPr>
          <a:lstStyle/>
          <a:p>
            <a:pPr algn="just">
              <a:spcAft>
                <a:spcPts val="600"/>
              </a:spcAft>
            </a:pPr>
            <a:r>
              <a:rPr lang="en-IN" sz="2000" b="1" dirty="0"/>
              <a:t>General Operators:</a:t>
            </a:r>
          </a:p>
          <a:p>
            <a:pPr algn="just"/>
            <a:r>
              <a:rPr lang="en-IN" sz="2000" b="1" dirty="0"/>
              <a:t>Increment and Decrement Operators: </a:t>
            </a:r>
            <a:r>
              <a:rPr lang="en-US" sz="2000" dirty="0"/>
              <a:t>The </a:t>
            </a:r>
            <a:r>
              <a:rPr lang="en-US" sz="2000" dirty="0">
                <a:latin typeface="Courier"/>
              </a:rPr>
              <a:t>++</a:t>
            </a:r>
            <a:r>
              <a:rPr lang="en-US" sz="2000" dirty="0"/>
              <a:t> and </a:t>
            </a:r>
            <a:r>
              <a:rPr lang="en-US" sz="2000" dirty="0">
                <a:latin typeface="Courier"/>
              </a:rPr>
              <a:t>--</a:t>
            </a:r>
            <a:r>
              <a:rPr lang="en-US" sz="2000" dirty="0"/>
              <a:t> operators are the increment and decrement operators and can only be applied to numeric variables or numeric array elements. </a:t>
            </a:r>
            <a:endParaRPr lang="en-US" sz="2000" dirty="0" smtClean="0"/>
          </a:p>
          <a:p>
            <a:pPr algn="just"/>
            <a:endParaRPr lang="en-IN" sz="2000" dirty="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487213" y="2895600"/>
            <a:ext cx="5954793" cy="3962400"/>
          </a:xfrm>
          <a:prstGeom prst="rect">
            <a:avLst/>
          </a:prstGeom>
        </p:spPr>
      </p:pic>
    </p:spTree>
    <p:extLst>
      <p:ext uri="{BB962C8B-B14F-4D97-AF65-F5344CB8AC3E}">
        <p14:creationId xmlns:p14="http://schemas.microsoft.com/office/powerpoint/2010/main" val="22696065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524000" y="1421296"/>
            <a:ext cx="9144000" cy="4731026"/>
          </a:xfrm>
        </p:spPr>
        <p:txBody>
          <a:bodyPr>
            <a:noAutofit/>
          </a:bodyPr>
          <a:lstStyle/>
          <a:p>
            <a:pPr algn="just">
              <a:spcAft>
                <a:spcPts val="600"/>
              </a:spcAft>
            </a:pPr>
            <a:r>
              <a:rPr lang="en-IN" sz="2000" b="1" dirty="0"/>
              <a:t>Relational :</a:t>
            </a:r>
          </a:p>
          <a:p>
            <a:pPr algn="just">
              <a:spcAft>
                <a:spcPts val="600"/>
              </a:spcAft>
            </a:pPr>
            <a:r>
              <a:rPr lang="en-US" sz="2000" dirty="0"/>
              <a:t>&gt;: Greater than</a:t>
            </a:r>
          </a:p>
          <a:p>
            <a:pPr algn="just">
              <a:spcAft>
                <a:spcPts val="600"/>
              </a:spcAft>
            </a:pPr>
            <a:r>
              <a:rPr lang="en-US" sz="2000" dirty="0"/>
              <a:t>&lt;: Less than</a:t>
            </a:r>
          </a:p>
          <a:p>
            <a:pPr algn="just">
              <a:spcAft>
                <a:spcPts val="600"/>
              </a:spcAft>
            </a:pPr>
            <a:r>
              <a:rPr lang="en-US" sz="2000" dirty="0"/>
              <a:t>&gt;=: Greater than or equal to</a:t>
            </a:r>
          </a:p>
          <a:p>
            <a:pPr algn="just">
              <a:spcAft>
                <a:spcPts val="600"/>
              </a:spcAft>
            </a:pPr>
            <a:r>
              <a:rPr lang="en-US" sz="2000" dirty="0"/>
              <a:t>&lt;=: Less than or equal to</a:t>
            </a:r>
          </a:p>
          <a:p>
            <a:pPr algn="just">
              <a:spcAft>
                <a:spcPts val="600"/>
              </a:spcAft>
            </a:pPr>
            <a:r>
              <a:rPr lang="en-US" sz="2000" b="1" dirty="0"/>
              <a:t>Equality Operators:</a:t>
            </a:r>
            <a:endParaRPr lang="en-US" sz="2000" dirty="0"/>
          </a:p>
          <a:p>
            <a:pPr algn="just">
              <a:spcAft>
                <a:spcPts val="600"/>
              </a:spcAft>
            </a:pPr>
            <a:r>
              <a:rPr lang="en-US" sz="2000" dirty="0"/>
              <a:t>==: Equal to (for primitive types, compares values)</a:t>
            </a:r>
          </a:p>
          <a:p>
            <a:pPr algn="just">
              <a:spcAft>
                <a:spcPts val="600"/>
              </a:spcAft>
            </a:pPr>
            <a:r>
              <a:rPr lang="en-US" sz="2000" dirty="0"/>
              <a:t>!=: Not equal to (for primitive types, compares values)</a:t>
            </a:r>
          </a:p>
          <a:p>
            <a:pPr algn="just">
              <a:spcAft>
                <a:spcPts val="600"/>
              </a:spcAft>
            </a:pPr>
            <a:r>
              <a:rPr lang="en-US" sz="2000" dirty="0"/>
              <a:t>.equals(): Equal to (for objects, compares content)</a:t>
            </a:r>
          </a:p>
          <a:p>
            <a:pPr algn="just"/>
            <a:endParaRPr lang="en-IN" sz="2000" dirty="0">
              <a:cs typeface="Times New Roman" panose="02020603050405020304" pitchFamily="18" charset="0"/>
            </a:endParaRPr>
          </a:p>
        </p:txBody>
      </p:sp>
    </p:spTree>
    <p:extLst>
      <p:ext uri="{BB962C8B-B14F-4D97-AF65-F5344CB8AC3E}">
        <p14:creationId xmlns:p14="http://schemas.microsoft.com/office/powerpoint/2010/main" val="3637016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04800"/>
            <a:ext cx="10378589" cy="6553200"/>
          </a:xfrm>
          <a:prstGeom prst="rect">
            <a:avLst/>
          </a:prstGeom>
        </p:spPr>
      </p:pic>
    </p:spTree>
    <p:extLst>
      <p:ext uri="{BB962C8B-B14F-4D97-AF65-F5344CB8AC3E}">
        <p14:creationId xmlns:p14="http://schemas.microsoft.com/office/powerpoint/2010/main" val="39550161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4800"/>
            <a:ext cx="4233851" cy="461665"/>
          </a:xfrm>
          <a:prstGeom prst="rect">
            <a:avLst/>
          </a:prstGeom>
          <a:noFill/>
        </p:spPr>
        <p:txBody>
          <a:bodyPr wrap="none" rtlCol="0">
            <a:spAutoFit/>
          </a:bodyPr>
          <a:lstStyle/>
          <a:p>
            <a:r>
              <a:rPr lang="en-US" sz="2400" b="1" dirty="0" smtClean="0"/>
              <a:t>Concept of Integer caching </a:t>
            </a:r>
            <a:endParaRPr lang="en-US" sz="2400" b="1" dirty="0"/>
          </a:p>
        </p:txBody>
      </p:sp>
      <p:sp>
        <p:nvSpPr>
          <p:cNvPr id="6" name="Rectangle 5"/>
          <p:cNvSpPr/>
          <p:nvPr/>
        </p:nvSpPr>
        <p:spPr>
          <a:xfrm>
            <a:off x="0" y="787487"/>
            <a:ext cx="12192000" cy="3416320"/>
          </a:xfrm>
          <a:prstGeom prst="rect">
            <a:avLst/>
          </a:prstGeom>
        </p:spPr>
        <p:txBody>
          <a:bodyPr wrap="square">
            <a:spAutoFit/>
          </a:bodyPr>
          <a:lstStyle/>
          <a:p>
            <a:r>
              <a:rPr lang="en-US" dirty="0"/>
              <a:t>"Integer caching" is a memory optimization technique used in Java to improve performance and memory usage when dealing with small integer values. It involves reusing a limited set of Integer objects for frequently used integer values within a specific range. This range is typically -128 to 127.</a:t>
            </a:r>
          </a:p>
          <a:p>
            <a:endParaRPr lang="en-US" dirty="0"/>
          </a:p>
          <a:p>
            <a:r>
              <a:rPr lang="en-US" b="1" dirty="0"/>
              <a:t>Caching Range: </a:t>
            </a:r>
            <a:r>
              <a:rPr lang="en-US" dirty="0"/>
              <a:t>Java caches Integer objects for integer values within the range of -128 to 127</a:t>
            </a:r>
            <a:r>
              <a:rPr lang="en-US" dirty="0" smtClean="0"/>
              <a:t>.</a:t>
            </a:r>
          </a:p>
          <a:p>
            <a:endParaRPr lang="en-US" dirty="0" smtClean="0"/>
          </a:p>
          <a:p>
            <a:r>
              <a:rPr lang="en-US" b="1" dirty="0"/>
              <a:t>Reuse of Objects: </a:t>
            </a:r>
            <a:r>
              <a:rPr lang="en-US" dirty="0"/>
              <a:t>When you create an Integer object with a value within the caching range, Java checks if an Integer object with the same value already exists in memory. If it does, the existing object is reused. This means that multiple references can point to the same Integer object.</a:t>
            </a:r>
          </a:p>
          <a:p>
            <a:endParaRPr lang="en-US" dirty="0"/>
          </a:p>
          <a:p>
            <a:r>
              <a:rPr lang="en-US" b="1" dirty="0"/>
              <a:t>Memory Savings: </a:t>
            </a:r>
            <a:r>
              <a:rPr lang="en-US" dirty="0"/>
              <a:t>Reusing Integer objects saves memory because you're using the same object for the same value, rather than creating a new object each time.</a:t>
            </a:r>
          </a:p>
        </p:txBody>
      </p:sp>
    </p:spTree>
    <p:extLst>
      <p:ext uri="{BB962C8B-B14F-4D97-AF65-F5344CB8AC3E}">
        <p14:creationId xmlns:p14="http://schemas.microsoft.com/office/powerpoint/2010/main" val="21822508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381000"/>
            <a:ext cx="9966958" cy="5638800"/>
          </a:xfrm>
          <a:prstGeom prst="rect">
            <a:avLst/>
          </a:prstGeom>
        </p:spPr>
      </p:pic>
    </p:spTree>
    <p:extLst>
      <p:ext uri="{BB962C8B-B14F-4D97-AF65-F5344CB8AC3E}">
        <p14:creationId xmlns:p14="http://schemas.microsoft.com/office/powerpoint/2010/main" val="5609846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3059348"/>
            <a:ext cx="8153400" cy="2949973"/>
          </a:xfrm>
          <a:prstGeom prst="rect">
            <a:avLst/>
          </a:prstGeom>
        </p:spPr>
      </p:pic>
      <p:sp>
        <p:nvSpPr>
          <p:cNvPr id="5" name="Title 1">
            <a:extLst>
              <a:ext uri="{FF2B5EF4-FFF2-40B4-BE49-F238E27FC236}">
                <a16:creationId xmlns:a16="http://schemas.microsoft.com/office/drawing/2014/main" id="{B6135CA9-9A5C-4DBB-B713-84A047B4C4E6}"/>
              </a:ext>
            </a:extLst>
          </p:cNvPr>
          <p:cNvSpPr txBox="1">
            <a:spLocks/>
          </p:cNvSpPr>
          <p:nvPr/>
        </p:nvSpPr>
        <p:spPr>
          <a:xfrm>
            <a:off x="1524000" y="545899"/>
            <a:ext cx="9144000" cy="666680"/>
          </a:xfrm>
          <a:prstGeom prst="rect">
            <a:avLst/>
          </a:prstGeom>
        </p:spPr>
        <p:txBody>
          <a:bodyPr lIns="0" tIns="0" rIns="0" bIns="0" anchor="b">
            <a:noAutofit/>
          </a:bodyPr>
          <a:lstStyle>
            <a:lvl1pPr algn="ctr">
              <a:defRPr sz="6000"/>
            </a:lvl1pPr>
          </a:lstStyle>
          <a:p>
            <a:r>
              <a:rPr lang="en-IN" sz="4400" b="1" kern="0" dirty="0" smtClean="0">
                <a:solidFill>
                  <a:srgbClr val="C00000"/>
                </a:solidFill>
                <a:latin typeface="Times New Roman" panose="02020603050405020304" pitchFamily="18" charset="0"/>
                <a:cs typeface="Times New Roman" panose="02020603050405020304" pitchFamily="18" charset="0"/>
              </a:rPr>
              <a:t>Operators and Expressions contd..</a:t>
            </a:r>
            <a:endParaRPr lang="en-IN" sz="4400" b="1" kern="0" dirty="0">
              <a:solidFill>
                <a:srgbClr val="C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1891860" y="1447800"/>
            <a:ext cx="9157139" cy="646331"/>
          </a:xfrm>
          <a:prstGeom prst="rect">
            <a:avLst/>
          </a:prstGeom>
        </p:spPr>
        <p:txBody>
          <a:bodyPr wrap="square">
            <a:spAutoFit/>
          </a:bodyPr>
          <a:lstStyle/>
          <a:p>
            <a:pPr algn="just">
              <a:spcAft>
                <a:spcPts val="600"/>
              </a:spcAft>
            </a:pPr>
            <a:r>
              <a:rPr lang="en-IN" b="1" dirty="0" err="1"/>
              <a:t>Instanceof</a:t>
            </a:r>
            <a:r>
              <a:rPr lang="en-IN" b="1" dirty="0"/>
              <a:t>: </a:t>
            </a:r>
            <a:r>
              <a:rPr lang="en-US" dirty="0"/>
              <a:t>The </a:t>
            </a:r>
            <a:r>
              <a:rPr lang="en-US" dirty="0" err="1">
                <a:latin typeface="Courier"/>
              </a:rPr>
              <a:t>instanceof</a:t>
            </a:r>
            <a:r>
              <a:rPr lang="en-US" dirty="0"/>
              <a:t> operator evaluates whether a reference refers to an object that is an instance of a particular class or </a:t>
            </a:r>
            <a:r>
              <a:rPr lang="en-US" dirty="0" smtClean="0"/>
              <a:t>interface</a:t>
            </a:r>
            <a:r>
              <a:rPr lang="en-IN" dirty="0" smtClean="0"/>
              <a:t>.</a:t>
            </a:r>
            <a:endParaRPr lang="en-IN" b="1" dirty="0"/>
          </a:p>
        </p:txBody>
      </p:sp>
    </p:spTree>
    <p:extLst>
      <p:ext uri="{BB962C8B-B14F-4D97-AF65-F5344CB8AC3E}">
        <p14:creationId xmlns:p14="http://schemas.microsoft.com/office/powerpoint/2010/main" val="30298388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870841"/>
            <a:ext cx="9535582" cy="4953000"/>
          </a:xfrm>
          <a:prstGeom prst="rect">
            <a:avLst/>
          </a:prstGeom>
        </p:spPr>
      </p:pic>
      <p:sp>
        <p:nvSpPr>
          <p:cNvPr id="5" name="Title 1">
            <a:extLst>
              <a:ext uri="{FF2B5EF4-FFF2-40B4-BE49-F238E27FC236}">
                <a16:creationId xmlns:a16="http://schemas.microsoft.com/office/drawing/2014/main" id="{B6135CA9-9A5C-4DBB-B713-84A047B4C4E6}"/>
              </a:ext>
            </a:extLst>
          </p:cNvPr>
          <p:cNvSpPr txBox="1">
            <a:spLocks/>
          </p:cNvSpPr>
          <p:nvPr/>
        </p:nvSpPr>
        <p:spPr>
          <a:xfrm>
            <a:off x="1524000" y="545899"/>
            <a:ext cx="9144000" cy="666680"/>
          </a:xfrm>
          <a:prstGeom prst="rect">
            <a:avLst/>
          </a:prstGeom>
        </p:spPr>
        <p:txBody>
          <a:bodyPr lIns="0" tIns="0" rIns="0" bIns="0" anchor="b">
            <a:noAutofit/>
          </a:bodyPr>
          <a:lstStyle>
            <a:lvl1pPr algn="ctr">
              <a:defRPr sz="6000"/>
            </a:lvl1pPr>
          </a:lstStyle>
          <a:p>
            <a:r>
              <a:rPr lang="en-IN" sz="4400" b="1" kern="0" dirty="0" smtClean="0">
                <a:solidFill>
                  <a:srgbClr val="C00000"/>
                </a:solidFill>
                <a:latin typeface="Times New Roman" panose="02020603050405020304" pitchFamily="18" charset="0"/>
                <a:cs typeface="Times New Roman" panose="02020603050405020304" pitchFamily="18" charset="0"/>
              </a:rPr>
              <a:t>Reference vs objects</a:t>
            </a:r>
            <a:endParaRPr lang="en-IN" sz="4400" b="1" kern="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841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135CA9-9A5C-4DBB-B713-84A047B4C4E6}"/>
              </a:ext>
            </a:extLst>
          </p:cNvPr>
          <p:cNvSpPr txBox="1">
            <a:spLocks/>
          </p:cNvSpPr>
          <p:nvPr/>
        </p:nvSpPr>
        <p:spPr>
          <a:xfrm>
            <a:off x="1524000" y="545899"/>
            <a:ext cx="9144000" cy="666680"/>
          </a:xfrm>
          <a:prstGeom prst="rect">
            <a:avLst/>
          </a:prstGeom>
        </p:spPr>
        <p:txBody>
          <a:bodyPr lIns="0" tIns="0" rIns="0" bIns="0" anchor="b">
            <a:noAutofit/>
          </a:bodyPr>
          <a:lstStyle>
            <a:lvl1pPr algn="ctr">
              <a:defRPr sz="6000"/>
            </a:lvl1pPr>
          </a:lstStyle>
          <a:p>
            <a:r>
              <a:rPr lang="en-IN" sz="4400" b="1" kern="0" dirty="0" smtClean="0">
                <a:solidFill>
                  <a:srgbClr val="C00000"/>
                </a:solidFill>
                <a:latin typeface="Times New Roman" panose="02020603050405020304" pitchFamily="18" charset="0"/>
                <a:cs typeface="Times New Roman" panose="02020603050405020304" pitchFamily="18" charset="0"/>
              </a:rPr>
              <a:t>Reference vs objects</a:t>
            </a:r>
            <a:endParaRPr lang="en-IN" sz="4400" b="1" kern="0" dirty="0">
              <a:solidFill>
                <a:srgbClr val="C0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52400" y="1217833"/>
            <a:ext cx="8153400" cy="5633773"/>
          </a:xfrm>
          <a:prstGeom prst="rect">
            <a:avLst/>
          </a:prstGeom>
        </p:spPr>
      </p:pic>
    </p:spTree>
    <p:extLst>
      <p:ext uri="{BB962C8B-B14F-4D97-AF65-F5344CB8AC3E}">
        <p14:creationId xmlns:p14="http://schemas.microsoft.com/office/powerpoint/2010/main" val="3676209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135CA9-9A5C-4DBB-B713-84A047B4C4E6}"/>
              </a:ext>
            </a:extLst>
          </p:cNvPr>
          <p:cNvSpPr txBox="1">
            <a:spLocks/>
          </p:cNvSpPr>
          <p:nvPr/>
        </p:nvSpPr>
        <p:spPr>
          <a:xfrm>
            <a:off x="1524000" y="545899"/>
            <a:ext cx="9144000" cy="666680"/>
          </a:xfrm>
          <a:prstGeom prst="rect">
            <a:avLst/>
          </a:prstGeom>
        </p:spPr>
        <p:txBody>
          <a:bodyPr lIns="0" tIns="0" rIns="0" bIns="0" anchor="b">
            <a:noAutofit/>
          </a:bodyPr>
          <a:lstStyle>
            <a:lvl1pPr algn="ctr">
              <a:defRPr sz="6000"/>
            </a:lvl1pPr>
          </a:lstStyle>
          <a:p>
            <a:r>
              <a:rPr lang="en-IN" sz="4400" b="1" kern="0" dirty="0" smtClean="0">
                <a:solidFill>
                  <a:srgbClr val="C00000"/>
                </a:solidFill>
                <a:latin typeface="Times New Roman" panose="02020603050405020304" pitchFamily="18" charset="0"/>
                <a:cs typeface="Times New Roman" panose="02020603050405020304" pitchFamily="18" charset="0"/>
              </a:rPr>
              <a:t>Integer to binary</a:t>
            </a:r>
            <a:endParaRPr lang="en-IN" sz="4400" b="1" kern="0" dirty="0">
              <a:solidFill>
                <a:srgbClr val="C0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25185" y="1981200"/>
            <a:ext cx="10741630" cy="2362200"/>
          </a:xfrm>
          <a:prstGeom prst="rect">
            <a:avLst/>
          </a:prstGeom>
        </p:spPr>
      </p:pic>
    </p:spTree>
    <p:extLst>
      <p:ext uri="{BB962C8B-B14F-4D97-AF65-F5344CB8AC3E}">
        <p14:creationId xmlns:p14="http://schemas.microsoft.com/office/powerpoint/2010/main" val="221816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DE69286-4FE2-40C1-A5B3-AACA2864FCD9}"/>
              </a:ext>
            </a:extLst>
          </p:cNvPr>
          <p:cNvSpPr>
            <a:spLocks noGrp="1" noChangeArrowheads="1"/>
          </p:cNvSpPr>
          <p:nvPr>
            <p:ph type="ctrTitle"/>
          </p:nvPr>
        </p:nvSpPr>
        <p:spPr>
          <a:xfrm>
            <a:off x="2209800" y="2130426"/>
            <a:ext cx="7772400" cy="1470025"/>
          </a:xfrm>
        </p:spPr>
        <p:txBody>
          <a:bodyPr anchor="ctr"/>
          <a:lstStyle/>
          <a:p>
            <a:pPr eaLnBrk="1" hangingPunct="1"/>
            <a:r>
              <a:rPr lang="en-US" altLang="zh-TW" sz="4400" b="1">
                <a:ea typeface="PMingLiU" panose="02020500000000000000" pitchFamily="18" charset="-120"/>
              </a:rPr>
              <a:t>Object Oriented Programming </a:t>
            </a:r>
          </a:p>
        </p:txBody>
      </p:sp>
      <p:pic>
        <p:nvPicPr>
          <p:cNvPr id="3075" name="Picture 4" descr="java">
            <a:extLst>
              <a:ext uri="{FF2B5EF4-FFF2-40B4-BE49-F238E27FC236}">
                <a16:creationId xmlns:a16="http://schemas.microsoft.com/office/drawing/2014/main" id="{8E6284F3-5E1A-48BF-8947-A9DB0D16F3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0" y="487680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8" name="Rectangle 7"/>
          <p:cNvSpPr/>
          <p:nvPr/>
        </p:nvSpPr>
        <p:spPr>
          <a:xfrm>
            <a:off x="1905000" y="1524000"/>
            <a:ext cx="6096000" cy="2585323"/>
          </a:xfrm>
          <a:prstGeom prst="rect">
            <a:avLst/>
          </a:prstGeom>
        </p:spPr>
        <p:txBody>
          <a:bodyPr>
            <a:spAutoFit/>
          </a:bodyPr>
          <a:lstStyle/>
          <a:p>
            <a:pPr algn="just"/>
            <a:r>
              <a:rPr lang="en-IN" b="1" kern="0" dirty="0">
                <a:solidFill>
                  <a:sysClr val="windowText" lastClr="000000"/>
                </a:solidFill>
              </a:rPr>
              <a:t>Logical and bitwise Operators:</a:t>
            </a:r>
          </a:p>
          <a:p>
            <a:pPr algn="just"/>
            <a:endParaRPr lang="en-IN" b="1" kern="0" dirty="0">
              <a:solidFill>
                <a:sysClr val="windowText" lastClr="000000"/>
              </a:solidFill>
            </a:endParaRPr>
          </a:p>
          <a:p>
            <a:pPr algn="just"/>
            <a:r>
              <a:rPr lang="en-IN" kern="0" dirty="0">
                <a:solidFill>
                  <a:sysClr val="windowText" lastClr="000000"/>
                </a:solidFill>
                <a:latin typeface="Courier"/>
              </a:rPr>
              <a:t>! 	Logical negation</a:t>
            </a:r>
          </a:p>
          <a:p>
            <a:pPr algn="just"/>
            <a:r>
              <a:rPr lang="en-IN" kern="0" dirty="0">
                <a:solidFill>
                  <a:sysClr val="windowText" lastClr="000000"/>
                </a:solidFill>
                <a:latin typeface="Courier"/>
              </a:rPr>
              <a:t>&amp;&amp; 	Logical AND</a:t>
            </a:r>
          </a:p>
          <a:p>
            <a:pPr algn="just"/>
            <a:r>
              <a:rPr lang="en-IN" kern="0" dirty="0">
                <a:solidFill>
                  <a:sysClr val="windowText" lastClr="000000"/>
                </a:solidFill>
                <a:latin typeface="Courier"/>
              </a:rPr>
              <a:t>|| 	Logical OR</a:t>
            </a:r>
          </a:p>
          <a:p>
            <a:pPr algn="just"/>
            <a:endParaRPr lang="en-IN" b="1" kern="0" dirty="0">
              <a:solidFill>
                <a:sysClr val="windowText" lastClr="000000"/>
              </a:solidFill>
              <a:latin typeface="Courier"/>
            </a:endParaRPr>
          </a:p>
          <a:p>
            <a:pPr algn="just"/>
            <a:r>
              <a:rPr lang="en-IN" kern="0" dirty="0">
                <a:solidFill>
                  <a:sysClr val="windowText" lastClr="000000"/>
                </a:solidFill>
                <a:latin typeface="Courier"/>
              </a:rPr>
              <a:t>&amp; 	Bitwise AND</a:t>
            </a:r>
          </a:p>
          <a:p>
            <a:pPr algn="just"/>
            <a:r>
              <a:rPr lang="en-IN" kern="0" dirty="0">
                <a:solidFill>
                  <a:sysClr val="windowText" lastClr="000000"/>
                </a:solidFill>
                <a:latin typeface="Courier"/>
              </a:rPr>
              <a:t>| 	Bitwise OR</a:t>
            </a:r>
          </a:p>
          <a:p>
            <a:pPr algn="just"/>
            <a:r>
              <a:rPr lang="en-IN" kern="0" dirty="0">
                <a:solidFill>
                  <a:sysClr val="windowText" lastClr="000000"/>
                </a:solidFill>
                <a:latin typeface="Courier"/>
              </a:rPr>
              <a:t>^ 	Bitwise exclusive or (XOR)</a:t>
            </a:r>
          </a:p>
        </p:txBody>
      </p:sp>
    </p:spTree>
    <p:extLst>
      <p:ext uri="{BB962C8B-B14F-4D97-AF65-F5344CB8AC3E}">
        <p14:creationId xmlns:p14="http://schemas.microsoft.com/office/powerpoint/2010/main" val="39651936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16117" y="1676400"/>
            <a:ext cx="7566139" cy="4595649"/>
          </a:xfrm>
          <a:prstGeom prst="rect">
            <a:avLst/>
          </a:prstGeom>
        </p:spPr>
      </p:pic>
      <p:sp>
        <p:nvSpPr>
          <p:cNvPr id="6"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smtClean="0">
                <a:solidFill>
                  <a:srgbClr val="C00000"/>
                </a:solidFill>
                <a:latin typeface="Times New Roman" panose="02020603050405020304" pitchFamily="18" charset="0"/>
                <a:cs typeface="Times New Roman" panose="02020603050405020304" pitchFamily="18" charset="0"/>
              </a:rPr>
              <a:t>Example of logical AND, OR, NOT</a:t>
            </a:r>
            <a:endParaRPr lang="en-IN" sz="4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3388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smtClean="0">
                <a:solidFill>
                  <a:srgbClr val="C00000"/>
                </a:solidFill>
                <a:latin typeface="Times New Roman" panose="02020603050405020304" pitchFamily="18" charset="0"/>
                <a:cs typeface="Times New Roman" panose="02020603050405020304" pitchFamily="18" charset="0"/>
              </a:rPr>
              <a:t>Example of logical AND, OR, NOT…</a:t>
            </a:r>
            <a:endParaRPr lang="en-IN" sz="4400" b="1" dirty="0">
              <a:solidFill>
                <a:srgbClr val="C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371600" y="1212579"/>
            <a:ext cx="7620000" cy="5493488"/>
          </a:xfrm>
          <a:prstGeom prst="rect">
            <a:avLst/>
          </a:prstGeom>
        </p:spPr>
      </p:pic>
    </p:spTree>
    <p:extLst>
      <p:ext uri="{BB962C8B-B14F-4D97-AF65-F5344CB8AC3E}">
        <p14:creationId xmlns:p14="http://schemas.microsoft.com/office/powerpoint/2010/main" val="648900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smtClean="0">
                <a:solidFill>
                  <a:srgbClr val="C00000"/>
                </a:solidFill>
                <a:latin typeface="Times New Roman" panose="02020603050405020304" pitchFamily="18" charset="0"/>
                <a:cs typeface="Times New Roman" panose="02020603050405020304" pitchFamily="18" charset="0"/>
              </a:rPr>
              <a:t>More on Bitwise NOT</a:t>
            </a:r>
            <a:endParaRPr lang="en-IN" sz="4400" b="1" dirty="0">
              <a:solidFill>
                <a:srgbClr val="C0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609601" y="3962400"/>
            <a:ext cx="6356351" cy="2514600"/>
          </a:xfrm>
          <a:prstGeom prst="rect">
            <a:avLst/>
          </a:prstGeom>
        </p:spPr>
      </p:pic>
      <p:pic>
        <p:nvPicPr>
          <p:cNvPr id="3" name="Picture 2"/>
          <p:cNvPicPr>
            <a:picLocks noChangeAspect="1"/>
          </p:cNvPicPr>
          <p:nvPr/>
        </p:nvPicPr>
        <p:blipFill>
          <a:blip r:embed="rId3"/>
          <a:stretch>
            <a:fillRect/>
          </a:stretch>
        </p:blipFill>
        <p:spPr>
          <a:xfrm>
            <a:off x="609601" y="1212578"/>
            <a:ext cx="7696200" cy="2565401"/>
          </a:xfrm>
          <a:prstGeom prst="rect">
            <a:avLst/>
          </a:prstGeom>
        </p:spPr>
      </p:pic>
    </p:spTree>
    <p:extLst>
      <p:ext uri="{BB962C8B-B14F-4D97-AF65-F5344CB8AC3E}">
        <p14:creationId xmlns:p14="http://schemas.microsoft.com/office/powerpoint/2010/main" val="100168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135CA9-9A5C-4DBB-B713-84A047B4C4E6}"/>
              </a:ext>
            </a:extLst>
          </p:cNvPr>
          <p:cNvSpPr txBox="1">
            <a:spLocks/>
          </p:cNvSpPr>
          <p:nvPr/>
        </p:nvSpPr>
        <p:spPr>
          <a:xfrm>
            <a:off x="1524000" y="545899"/>
            <a:ext cx="9144000" cy="666680"/>
          </a:xfrm>
          <a:prstGeom prst="rect">
            <a:avLst/>
          </a:prstGeom>
        </p:spPr>
        <p:txBody>
          <a:bodyPr lIns="0" tIns="0" rIns="0" bIns="0" anchor="b">
            <a:noAutofit/>
          </a:bodyPr>
          <a:lstStyle>
            <a:lvl1pPr algn="ctr">
              <a:defRPr sz="6000"/>
            </a:lvl1pPr>
          </a:lstStyle>
          <a:p>
            <a:r>
              <a:rPr lang="en-IN" sz="4400" b="1" kern="0" smtClean="0">
                <a:solidFill>
                  <a:srgbClr val="C00000"/>
                </a:solidFill>
                <a:latin typeface="Times New Roman" panose="02020603050405020304" pitchFamily="18" charset="0"/>
                <a:cs typeface="Times New Roman" panose="02020603050405020304" pitchFamily="18" charset="0"/>
              </a:rPr>
              <a:t>Operators and Expressions contd..</a:t>
            </a:r>
            <a:endParaRPr lang="en-IN" sz="4400" b="1" kern="0"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1981200" y="1295400"/>
            <a:ext cx="9144000" cy="3493264"/>
          </a:xfrm>
          <a:prstGeom prst="rect">
            <a:avLst/>
          </a:prstGeom>
        </p:spPr>
        <p:txBody>
          <a:bodyPr wrap="square">
            <a:spAutoFit/>
          </a:bodyPr>
          <a:lstStyle/>
          <a:p>
            <a:pPr algn="just">
              <a:spcAft>
                <a:spcPts val="600"/>
              </a:spcAft>
            </a:pPr>
            <a:r>
              <a:rPr lang="en-IN" b="1" dirty="0"/>
              <a:t>The Conditional Operator ?:</a:t>
            </a:r>
          </a:p>
          <a:p>
            <a:pPr algn="just"/>
            <a:r>
              <a:rPr lang="en-US" dirty="0"/>
              <a:t>It takes three operands and is represented by the ? : symbols. It's often used as a shorthand for simple if-else statements</a:t>
            </a:r>
            <a:r>
              <a:rPr lang="en-US" dirty="0" smtClean="0"/>
              <a:t>.</a:t>
            </a:r>
          </a:p>
          <a:p>
            <a:pPr algn="just"/>
            <a:endParaRPr lang="en-US" dirty="0" smtClean="0"/>
          </a:p>
          <a:p>
            <a:pPr algn="just"/>
            <a:r>
              <a:rPr lang="en-IN" dirty="0" smtClean="0">
                <a:latin typeface="Courier"/>
              </a:rPr>
              <a:t>value </a:t>
            </a:r>
            <a:r>
              <a:rPr lang="en-IN" dirty="0">
                <a:latin typeface="Courier"/>
              </a:rPr>
              <a:t>= (</a:t>
            </a:r>
            <a:r>
              <a:rPr lang="en-IN" dirty="0" err="1">
                <a:latin typeface="Courier"/>
              </a:rPr>
              <a:t>userSetIt</a:t>
            </a:r>
            <a:r>
              <a:rPr lang="en-IN" dirty="0">
                <a:latin typeface="Courier"/>
              </a:rPr>
              <a:t> ? </a:t>
            </a:r>
            <a:r>
              <a:rPr lang="en-IN" dirty="0" err="1">
                <a:latin typeface="Courier"/>
              </a:rPr>
              <a:t>usersValue</a:t>
            </a:r>
            <a:r>
              <a:rPr lang="en-IN" dirty="0">
                <a:latin typeface="Courier"/>
              </a:rPr>
              <a:t> : </a:t>
            </a:r>
            <a:r>
              <a:rPr lang="en-IN" dirty="0" err="1">
                <a:latin typeface="Courier"/>
              </a:rPr>
              <a:t>defaultValue</a:t>
            </a:r>
            <a:r>
              <a:rPr lang="en-IN" dirty="0" smtClean="0">
                <a:latin typeface="Courier"/>
              </a:rPr>
              <a:t>);</a:t>
            </a:r>
          </a:p>
          <a:p>
            <a:pPr algn="just"/>
            <a:endParaRPr lang="en-IN" dirty="0">
              <a:latin typeface="Courier"/>
            </a:endParaRPr>
          </a:p>
          <a:p>
            <a:pPr algn="just"/>
            <a:r>
              <a:rPr lang="en-IN" dirty="0"/>
              <a:t>is equivalent to</a:t>
            </a:r>
          </a:p>
          <a:p>
            <a:pPr algn="just"/>
            <a:endParaRPr lang="en-IN" dirty="0"/>
          </a:p>
          <a:p>
            <a:pPr algn="just">
              <a:spcBef>
                <a:spcPts val="0"/>
              </a:spcBef>
            </a:pPr>
            <a:r>
              <a:rPr lang="en-IN" dirty="0">
                <a:latin typeface="Courier"/>
              </a:rPr>
              <a:t>if (</a:t>
            </a:r>
            <a:r>
              <a:rPr lang="en-IN" dirty="0" err="1">
                <a:latin typeface="Courier"/>
              </a:rPr>
              <a:t>userSetIt</a:t>
            </a:r>
            <a:r>
              <a:rPr lang="en-IN" dirty="0">
                <a:latin typeface="Courier"/>
              </a:rPr>
              <a:t>)</a:t>
            </a:r>
          </a:p>
          <a:p>
            <a:pPr algn="just">
              <a:spcBef>
                <a:spcPts val="0"/>
              </a:spcBef>
            </a:pPr>
            <a:r>
              <a:rPr lang="en-IN" dirty="0">
                <a:latin typeface="Courier"/>
              </a:rPr>
              <a:t>value = </a:t>
            </a:r>
            <a:r>
              <a:rPr lang="en-IN" dirty="0" err="1">
                <a:latin typeface="Courier"/>
              </a:rPr>
              <a:t>usersValue</a:t>
            </a:r>
            <a:r>
              <a:rPr lang="en-IN" dirty="0">
                <a:latin typeface="Courier"/>
              </a:rPr>
              <a:t>;</a:t>
            </a:r>
          </a:p>
          <a:p>
            <a:pPr algn="just">
              <a:spcBef>
                <a:spcPts val="0"/>
              </a:spcBef>
            </a:pPr>
            <a:r>
              <a:rPr lang="en-IN" dirty="0">
                <a:latin typeface="Courier"/>
              </a:rPr>
              <a:t>else</a:t>
            </a:r>
          </a:p>
          <a:p>
            <a:pPr algn="just">
              <a:spcBef>
                <a:spcPts val="0"/>
              </a:spcBef>
            </a:pPr>
            <a:r>
              <a:rPr lang="en-IN" dirty="0">
                <a:latin typeface="Courier"/>
              </a:rPr>
              <a:t>value = </a:t>
            </a:r>
            <a:r>
              <a:rPr lang="en-IN" dirty="0" err="1">
                <a:latin typeface="Courier"/>
              </a:rPr>
              <a:t>defaultValue</a:t>
            </a:r>
            <a:r>
              <a:rPr lang="en-IN" dirty="0">
                <a:latin typeface="Courier"/>
              </a:rPr>
              <a:t>;</a:t>
            </a:r>
            <a:endParaRPr lang="en-US" b="1" dirty="0">
              <a:latin typeface="Courier"/>
            </a:endParaRPr>
          </a:p>
        </p:txBody>
      </p:sp>
      <p:pic>
        <p:nvPicPr>
          <p:cNvPr id="6" name="Picture 5"/>
          <p:cNvPicPr>
            <a:picLocks noChangeAspect="1"/>
          </p:cNvPicPr>
          <p:nvPr/>
        </p:nvPicPr>
        <p:blipFill>
          <a:blip r:embed="rId2"/>
          <a:stretch>
            <a:fillRect/>
          </a:stretch>
        </p:blipFill>
        <p:spPr>
          <a:xfrm>
            <a:off x="5029200" y="3786262"/>
            <a:ext cx="7004018" cy="2170446"/>
          </a:xfrm>
          <a:prstGeom prst="rect">
            <a:avLst/>
          </a:prstGeom>
        </p:spPr>
      </p:pic>
    </p:spTree>
    <p:extLst>
      <p:ext uri="{BB962C8B-B14F-4D97-AF65-F5344CB8AC3E}">
        <p14:creationId xmlns:p14="http://schemas.microsoft.com/office/powerpoint/2010/main" val="1087246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0999" y="457200"/>
            <a:ext cx="5592727" cy="1828800"/>
          </a:xfrm>
          <a:prstGeom prst="rect">
            <a:avLst/>
          </a:prstGeom>
        </p:spPr>
      </p:pic>
      <p:sp>
        <p:nvSpPr>
          <p:cNvPr id="6" name="TextBox 5"/>
          <p:cNvSpPr txBox="1"/>
          <p:nvPr/>
        </p:nvSpPr>
        <p:spPr>
          <a:xfrm>
            <a:off x="228600" y="3048000"/>
            <a:ext cx="4419600" cy="2585323"/>
          </a:xfrm>
          <a:prstGeom prst="rect">
            <a:avLst/>
          </a:prstGeom>
          <a:noFill/>
        </p:spPr>
        <p:txBody>
          <a:bodyPr wrap="square" rtlCol="0">
            <a:spAutoFit/>
          </a:bodyPr>
          <a:lstStyle/>
          <a:p>
            <a:pPr marL="342900" indent="-342900">
              <a:buAutoNum type="arabicPeriod"/>
            </a:pPr>
            <a:r>
              <a:rPr lang="en-US" dirty="0" smtClean="0"/>
              <a:t>True</a:t>
            </a:r>
          </a:p>
          <a:p>
            <a:pPr marL="342900" indent="-342900">
              <a:buAutoNum type="arabicPeriod"/>
            </a:pPr>
            <a:endParaRPr lang="en-US" dirty="0" smtClean="0"/>
          </a:p>
          <a:p>
            <a:pPr marL="342900" indent="-342900">
              <a:buAutoNum type="arabicPeriod"/>
            </a:pPr>
            <a:r>
              <a:rPr lang="en-US" dirty="0" smtClean="0"/>
              <a:t>False</a:t>
            </a:r>
          </a:p>
          <a:p>
            <a:pPr marL="342900" indent="-342900">
              <a:buAutoNum type="arabicPeriod"/>
            </a:pPr>
            <a:endParaRPr lang="en-US" dirty="0" smtClean="0"/>
          </a:p>
          <a:p>
            <a:pPr marL="342900" indent="-342900">
              <a:buAutoNum type="arabicPeriod"/>
            </a:pPr>
            <a:r>
              <a:rPr lang="en-US" dirty="0" smtClean="0"/>
              <a:t>1</a:t>
            </a:r>
            <a:endParaRPr lang="en-US" dirty="0"/>
          </a:p>
          <a:p>
            <a:pPr marL="342900" indent="-342900">
              <a:buAutoNum type="arabicPeriod"/>
            </a:pPr>
            <a:endParaRPr lang="en-US" dirty="0" smtClean="0"/>
          </a:p>
          <a:p>
            <a:pPr marL="342900" indent="-342900">
              <a:buAutoNum type="arabicPeriod"/>
            </a:pPr>
            <a:r>
              <a:rPr lang="en-US" b="1" dirty="0" smtClean="0"/>
              <a:t>2</a:t>
            </a:r>
          </a:p>
          <a:p>
            <a:pPr marL="342900" indent="-342900">
              <a:buAutoNum type="arabicPeriod"/>
            </a:pPr>
            <a:endParaRPr lang="en-US" dirty="0"/>
          </a:p>
          <a:p>
            <a:pPr marL="342900" indent="-342900">
              <a:buAutoNum type="arabicPeriod"/>
            </a:pPr>
            <a:r>
              <a:rPr lang="en-US" dirty="0" smtClean="0"/>
              <a:t>20</a:t>
            </a:r>
          </a:p>
        </p:txBody>
      </p:sp>
    </p:spTree>
    <p:extLst>
      <p:ext uri="{BB962C8B-B14F-4D97-AF65-F5344CB8AC3E}">
        <p14:creationId xmlns:p14="http://schemas.microsoft.com/office/powerpoint/2010/main" val="284085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3048000"/>
            <a:ext cx="4419600" cy="2031325"/>
          </a:xfrm>
          <a:prstGeom prst="rect">
            <a:avLst/>
          </a:prstGeom>
          <a:noFill/>
        </p:spPr>
        <p:txBody>
          <a:bodyPr wrap="square" rtlCol="0">
            <a:spAutoFit/>
          </a:bodyPr>
          <a:lstStyle/>
          <a:p>
            <a:pPr marL="342900" indent="-342900">
              <a:buAutoNum type="arabicPeriod"/>
            </a:pPr>
            <a:r>
              <a:rPr lang="en-US" b="1" dirty="0" smtClean="0"/>
              <a:t>True</a:t>
            </a:r>
          </a:p>
          <a:p>
            <a:pPr marL="342900" indent="-342900">
              <a:buAutoNum type="arabicPeriod"/>
            </a:pPr>
            <a:endParaRPr lang="en-US" dirty="0" smtClean="0"/>
          </a:p>
          <a:p>
            <a:pPr marL="342900" indent="-342900">
              <a:buAutoNum type="arabicPeriod"/>
            </a:pPr>
            <a:r>
              <a:rPr lang="en-US" dirty="0" smtClean="0"/>
              <a:t>False</a:t>
            </a:r>
          </a:p>
          <a:p>
            <a:pPr marL="342900" indent="-342900">
              <a:buAutoNum type="arabicPeriod"/>
            </a:pPr>
            <a:endParaRPr lang="en-US" dirty="0" smtClean="0"/>
          </a:p>
          <a:p>
            <a:pPr marL="342900" indent="-342900">
              <a:buAutoNum type="arabicPeriod"/>
            </a:pPr>
            <a:r>
              <a:rPr lang="en-US" dirty="0" smtClean="0"/>
              <a:t>Error</a:t>
            </a:r>
          </a:p>
          <a:p>
            <a:pPr marL="342900" indent="-342900">
              <a:buAutoNum type="arabicPeriod"/>
            </a:pPr>
            <a:endParaRPr lang="en-US" dirty="0" smtClean="0"/>
          </a:p>
          <a:p>
            <a:pPr marL="342900" indent="-342900">
              <a:buAutoNum type="arabicPeriod"/>
            </a:pPr>
            <a:r>
              <a:rPr lang="en-US" dirty="0" err="1" smtClean="0"/>
              <a:t>NaN</a:t>
            </a:r>
            <a:endParaRPr lang="en-US" dirty="0"/>
          </a:p>
        </p:txBody>
      </p:sp>
      <p:pic>
        <p:nvPicPr>
          <p:cNvPr id="2" name="Picture 1"/>
          <p:cNvPicPr>
            <a:picLocks noChangeAspect="1"/>
          </p:cNvPicPr>
          <p:nvPr/>
        </p:nvPicPr>
        <p:blipFill>
          <a:blip r:embed="rId2"/>
          <a:stretch>
            <a:fillRect/>
          </a:stretch>
        </p:blipFill>
        <p:spPr>
          <a:xfrm>
            <a:off x="0" y="228600"/>
            <a:ext cx="9553729" cy="2438400"/>
          </a:xfrm>
          <a:prstGeom prst="rect">
            <a:avLst/>
          </a:prstGeom>
        </p:spPr>
      </p:pic>
    </p:spTree>
    <p:extLst>
      <p:ext uri="{BB962C8B-B14F-4D97-AF65-F5344CB8AC3E}">
        <p14:creationId xmlns:p14="http://schemas.microsoft.com/office/powerpoint/2010/main" val="233220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2819400"/>
            <a:ext cx="4419600" cy="2031325"/>
          </a:xfrm>
          <a:prstGeom prst="rect">
            <a:avLst/>
          </a:prstGeom>
          <a:noFill/>
        </p:spPr>
        <p:txBody>
          <a:bodyPr wrap="square" rtlCol="0">
            <a:spAutoFit/>
          </a:bodyPr>
          <a:lstStyle/>
          <a:p>
            <a:pPr marL="342900" indent="-342900">
              <a:buAutoNum type="arabicPeriod"/>
            </a:pPr>
            <a:r>
              <a:rPr lang="en-US" b="1" dirty="0" smtClean="0"/>
              <a:t>True</a:t>
            </a:r>
          </a:p>
          <a:p>
            <a:pPr marL="342900" indent="-342900">
              <a:buAutoNum type="arabicPeriod"/>
            </a:pPr>
            <a:endParaRPr lang="en-US" dirty="0" smtClean="0"/>
          </a:p>
          <a:p>
            <a:pPr marL="342900" indent="-342900">
              <a:buAutoNum type="arabicPeriod"/>
            </a:pPr>
            <a:r>
              <a:rPr lang="en-US" dirty="0" smtClean="0"/>
              <a:t>False</a:t>
            </a:r>
          </a:p>
          <a:p>
            <a:pPr marL="342900" indent="-342900">
              <a:buAutoNum type="arabicPeriod"/>
            </a:pPr>
            <a:endParaRPr lang="en-US" dirty="0" smtClean="0"/>
          </a:p>
          <a:p>
            <a:pPr marL="342900" indent="-342900">
              <a:buAutoNum type="arabicPeriod"/>
            </a:pPr>
            <a:r>
              <a:rPr lang="en-US" dirty="0" smtClean="0"/>
              <a:t>Error</a:t>
            </a:r>
          </a:p>
          <a:p>
            <a:pPr marL="342900" indent="-342900">
              <a:buAutoNum type="arabicPeriod"/>
            </a:pPr>
            <a:endParaRPr lang="en-US" dirty="0" smtClean="0"/>
          </a:p>
          <a:p>
            <a:pPr marL="342900" indent="-342900">
              <a:buAutoNum type="arabicPeriod"/>
            </a:pPr>
            <a:r>
              <a:rPr lang="en-US" dirty="0" err="1" smtClean="0"/>
              <a:t>NaN</a:t>
            </a:r>
            <a:endParaRPr lang="en-US" dirty="0"/>
          </a:p>
        </p:txBody>
      </p:sp>
      <p:pic>
        <p:nvPicPr>
          <p:cNvPr id="2" name="Picture 1"/>
          <p:cNvPicPr>
            <a:picLocks noChangeAspect="1"/>
          </p:cNvPicPr>
          <p:nvPr/>
        </p:nvPicPr>
        <p:blipFill>
          <a:blip r:embed="rId2"/>
          <a:stretch>
            <a:fillRect/>
          </a:stretch>
        </p:blipFill>
        <p:spPr>
          <a:xfrm>
            <a:off x="15766" y="152400"/>
            <a:ext cx="9619400" cy="2362200"/>
          </a:xfrm>
          <a:prstGeom prst="rect">
            <a:avLst/>
          </a:prstGeom>
        </p:spPr>
      </p:pic>
    </p:spTree>
    <p:extLst>
      <p:ext uri="{BB962C8B-B14F-4D97-AF65-F5344CB8AC3E}">
        <p14:creationId xmlns:p14="http://schemas.microsoft.com/office/powerpoint/2010/main" val="258830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0" y="762000"/>
            <a:ext cx="8126982" cy="1905000"/>
          </a:xfrm>
          <a:prstGeom prst="rect">
            <a:avLst/>
          </a:prstGeom>
        </p:spPr>
      </p:pic>
      <p:sp>
        <p:nvSpPr>
          <p:cNvPr id="5" name="TextBox 4"/>
          <p:cNvSpPr txBox="1"/>
          <p:nvPr/>
        </p:nvSpPr>
        <p:spPr>
          <a:xfrm>
            <a:off x="228600" y="3048000"/>
            <a:ext cx="4419600" cy="2585323"/>
          </a:xfrm>
          <a:prstGeom prst="rect">
            <a:avLst/>
          </a:prstGeom>
          <a:noFill/>
        </p:spPr>
        <p:txBody>
          <a:bodyPr wrap="square" rtlCol="0">
            <a:spAutoFit/>
          </a:bodyPr>
          <a:lstStyle/>
          <a:p>
            <a:pPr marL="342900" indent="-342900">
              <a:buAutoNum type="arabicPeriod"/>
            </a:pPr>
            <a:r>
              <a:rPr lang="en-US" b="1" dirty="0" smtClean="0"/>
              <a:t>-10</a:t>
            </a:r>
          </a:p>
          <a:p>
            <a:pPr marL="342900" indent="-342900">
              <a:buAutoNum type="arabicPeriod"/>
            </a:pPr>
            <a:endParaRPr lang="en-US" dirty="0" smtClean="0"/>
          </a:p>
          <a:p>
            <a:pPr marL="342900" indent="-342900">
              <a:buAutoNum type="arabicPeriod"/>
            </a:pPr>
            <a:r>
              <a:rPr lang="en-US" dirty="0" smtClean="0"/>
              <a:t>10</a:t>
            </a:r>
          </a:p>
          <a:p>
            <a:pPr marL="342900" indent="-342900">
              <a:buAutoNum type="arabicPeriod"/>
            </a:pPr>
            <a:endParaRPr lang="en-US" dirty="0"/>
          </a:p>
          <a:p>
            <a:pPr marL="342900" indent="-342900">
              <a:buAutoNum type="arabicPeriod"/>
            </a:pPr>
            <a:r>
              <a:rPr lang="en-US" dirty="0" smtClean="0"/>
              <a:t>-20</a:t>
            </a:r>
          </a:p>
          <a:p>
            <a:pPr marL="342900" indent="-342900">
              <a:buAutoNum type="arabicPeriod"/>
            </a:pPr>
            <a:endParaRPr lang="en-US" dirty="0" smtClean="0"/>
          </a:p>
          <a:p>
            <a:pPr marL="342900" indent="-342900">
              <a:buAutoNum type="arabicPeriod"/>
            </a:pPr>
            <a:r>
              <a:rPr lang="en-US" dirty="0" smtClean="0"/>
              <a:t>Error</a:t>
            </a:r>
          </a:p>
          <a:p>
            <a:pPr marL="342900" indent="-342900">
              <a:buAutoNum type="arabicPeriod"/>
            </a:pPr>
            <a:endParaRPr lang="en-US" dirty="0" smtClean="0"/>
          </a:p>
          <a:p>
            <a:pPr marL="342900" indent="-342900">
              <a:buAutoNum type="arabicPeriod"/>
            </a:pPr>
            <a:r>
              <a:rPr lang="en-US" dirty="0" err="1" smtClean="0"/>
              <a:t>NaN</a:t>
            </a:r>
            <a:endParaRPr lang="en-US" dirty="0"/>
          </a:p>
        </p:txBody>
      </p:sp>
    </p:spTree>
    <p:extLst>
      <p:ext uri="{BB962C8B-B14F-4D97-AF65-F5344CB8AC3E}">
        <p14:creationId xmlns:p14="http://schemas.microsoft.com/office/powerpoint/2010/main" val="8125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52400"/>
            <a:ext cx="9253540" cy="2209800"/>
          </a:xfrm>
          <a:prstGeom prst="rect">
            <a:avLst/>
          </a:prstGeom>
        </p:spPr>
      </p:pic>
      <p:sp>
        <p:nvSpPr>
          <p:cNvPr id="2" name="TextBox 1"/>
          <p:cNvSpPr txBox="1"/>
          <p:nvPr/>
        </p:nvSpPr>
        <p:spPr>
          <a:xfrm>
            <a:off x="304800" y="2819400"/>
            <a:ext cx="8906862" cy="2031325"/>
          </a:xfrm>
          <a:prstGeom prst="rect">
            <a:avLst/>
          </a:prstGeom>
          <a:noFill/>
        </p:spPr>
        <p:txBody>
          <a:bodyPr wrap="none" rtlCol="0">
            <a:spAutoFit/>
          </a:bodyPr>
          <a:lstStyle/>
          <a:p>
            <a:pPr marL="342900" indent="-342900">
              <a:buAutoNum type="alphaLcPeriod"/>
            </a:pPr>
            <a:r>
              <a:rPr lang="en-US" b="1" dirty="0" smtClean="0"/>
              <a:t>1010 and 11111111111111111111111111111100</a:t>
            </a:r>
          </a:p>
          <a:p>
            <a:pPr marL="342900" indent="-342900">
              <a:buAutoNum type="alphaLcPeriod"/>
            </a:pPr>
            <a:r>
              <a:rPr lang="en-US" dirty="0" smtClean="0"/>
              <a:t>1010 and 11111111111111111111111111111010</a:t>
            </a:r>
          </a:p>
          <a:p>
            <a:pPr marL="342900" indent="-342900">
              <a:buFontTx/>
              <a:buAutoNum type="alphaLcPeriod"/>
            </a:pPr>
            <a:r>
              <a:rPr lang="en-US" dirty="0" smtClean="0"/>
              <a:t>00000000000000000000000000001010 and 11111111111111111111111111111010</a:t>
            </a:r>
          </a:p>
          <a:p>
            <a:pPr marL="342900" indent="-342900">
              <a:buFontTx/>
              <a:buAutoNum type="alphaLcPeriod"/>
            </a:pPr>
            <a:r>
              <a:rPr lang="en-US" b="1" dirty="0" smtClean="0"/>
              <a:t>00000000000000000000000000001010 and </a:t>
            </a:r>
            <a:r>
              <a:rPr lang="en-US" b="1" dirty="0"/>
              <a:t>11111111111111111111111111111100</a:t>
            </a:r>
          </a:p>
          <a:p>
            <a:pPr marL="342900" indent="-342900">
              <a:buFontTx/>
              <a:buAutoNum type="alphaLcPeriod"/>
            </a:pPr>
            <a:endParaRPr lang="en-US" dirty="0"/>
          </a:p>
          <a:p>
            <a:pPr marL="342900" indent="-342900">
              <a:buAutoNum type="alphaLcPeriod"/>
            </a:pPr>
            <a:endParaRPr lang="en-US" dirty="0" smtClean="0"/>
          </a:p>
          <a:p>
            <a:endParaRPr lang="en-US" dirty="0"/>
          </a:p>
        </p:txBody>
      </p:sp>
    </p:spTree>
    <p:extLst>
      <p:ext uri="{BB962C8B-B14F-4D97-AF65-F5344CB8AC3E}">
        <p14:creationId xmlns:p14="http://schemas.microsoft.com/office/powerpoint/2010/main" val="53498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a:t>
            </a: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524000" y="1739348"/>
            <a:ext cx="9144000" cy="4731026"/>
          </a:xfrm>
        </p:spPr>
        <p:txBody>
          <a:bodyPr>
            <a:noAutofit/>
          </a:bodyPr>
          <a:lstStyle/>
          <a:p>
            <a:pPr algn="just"/>
            <a:r>
              <a:rPr lang="en-IN" sz="2000" b="1" dirty="0"/>
              <a:t>Arithmetic Operations</a:t>
            </a:r>
          </a:p>
          <a:p>
            <a:pPr algn="just"/>
            <a:r>
              <a:rPr lang="en-US" sz="2000" dirty="0"/>
              <a:t>There are several binary arithmetic operators that operate on any of the primitive numerical types:</a:t>
            </a:r>
          </a:p>
          <a:p>
            <a:pPr algn="just"/>
            <a:r>
              <a:rPr lang="en-IN" sz="2000" dirty="0">
                <a:latin typeface="Courier"/>
              </a:rPr>
              <a:t>+ </a:t>
            </a:r>
            <a:r>
              <a:rPr lang="en-IN" sz="2000" dirty="0"/>
              <a:t>	addition</a:t>
            </a:r>
          </a:p>
          <a:p>
            <a:pPr algn="just"/>
            <a:r>
              <a:rPr lang="en-IN" sz="2000" dirty="0">
                <a:latin typeface="Courier"/>
              </a:rPr>
              <a:t>- </a:t>
            </a:r>
            <a:r>
              <a:rPr lang="en-IN" sz="2000" dirty="0"/>
              <a:t>	subtraction (also used for negation)</a:t>
            </a:r>
          </a:p>
          <a:p>
            <a:pPr algn="just"/>
            <a:r>
              <a:rPr lang="en-IN" sz="2000" dirty="0">
                <a:latin typeface="Courier"/>
              </a:rPr>
              <a:t>* </a:t>
            </a:r>
            <a:r>
              <a:rPr lang="en-IN" sz="2000" dirty="0"/>
              <a:t>	multiplication</a:t>
            </a:r>
          </a:p>
          <a:p>
            <a:pPr algn="just"/>
            <a:r>
              <a:rPr lang="en-IN" sz="2000" dirty="0">
                <a:latin typeface="Courier"/>
              </a:rPr>
              <a:t>/ </a:t>
            </a:r>
            <a:r>
              <a:rPr lang="en-IN" sz="2000" dirty="0"/>
              <a:t>	division</a:t>
            </a:r>
          </a:p>
          <a:p>
            <a:pPr algn="just"/>
            <a:r>
              <a:rPr lang="en-IN" sz="2000" dirty="0">
                <a:latin typeface="Courier"/>
              </a:rPr>
              <a:t>%</a:t>
            </a:r>
            <a:r>
              <a:rPr lang="en-IN" sz="2000" dirty="0"/>
              <a:t> 	remainder</a:t>
            </a:r>
          </a:p>
          <a:p>
            <a:pPr marL="457200" indent="-457200" algn="just">
              <a:buAutoNum type="arabicPeriod"/>
            </a:pPr>
            <a:r>
              <a:rPr lang="en-IN" sz="2000" b="1" dirty="0"/>
              <a:t>Integer Arithmetic: </a:t>
            </a:r>
            <a:r>
              <a:rPr lang="en-US" sz="2000" dirty="0"/>
              <a:t>Integer arithmetic is two's-complement arithmetic. </a:t>
            </a:r>
          </a:p>
          <a:p>
            <a:pPr algn="just"/>
            <a:r>
              <a:rPr lang="en-US" sz="2000" dirty="0"/>
              <a:t>Exp: </a:t>
            </a:r>
            <a:r>
              <a:rPr lang="en-US" sz="2000" dirty="0">
                <a:latin typeface="Courier"/>
              </a:rPr>
              <a:t>7/2 = 3, and -7/2 = -3 and 7%2 = 1, and -7%2 = 1.</a:t>
            </a:r>
          </a:p>
          <a:p>
            <a:pPr algn="just"/>
            <a:r>
              <a:rPr lang="en-US" sz="2000" dirty="0"/>
              <a:t>Exp: Dividing by zero or remainder by zero is invalid for integer arithmetic and</a:t>
            </a:r>
          </a:p>
          <a:p>
            <a:pPr algn="just"/>
            <a:r>
              <a:rPr lang="en-IN" sz="2000" dirty="0"/>
              <a:t>throws</a:t>
            </a:r>
            <a:r>
              <a:rPr lang="en-IN" sz="2000" dirty="0">
                <a:latin typeface="Courier"/>
              </a:rPr>
              <a:t> </a:t>
            </a:r>
            <a:r>
              <a:rPr lang="en-IN" sz="2000" dirty="0" err="1">
                <a:latin typeface="Courier"/>
              </a:rPr>
              <a:t>ArithmeticException</a:t>
            </a:r>
            <a:r>
              <a:rPr lang="en-IN" sz="2000" dirty="0"/>
              <a:t>.</a:t>
            </a:r>
          </a:p>
          <a:p>
            <a:pPr marL="457200" indent="-457200" algn="just">
              <a:buAutoNum type="arabicPeriod"/>
            </a:pPr>
            <a:endParaRPr lang="en-IN" sz="2000" dirty="0">
              <a:cs typeface="Times New Roman" panose="02020603050405020304" pitchFamily="18" charset="0"/>
            </a:endParaRPr>
          </a:p>
        </p:txBody>
      </p:sp>
    </p:spTree>
    <p:extLst>
      <p:ext uri="{BB962C8B-B14F-4D97-AF65-F5344CB8AC3E}">
        <p14:creationId xmlns:p14="http://schemas.microsoft.com/office/powerpoint/2010/main" val="17590911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2" name="Rectangle 1"/>
          <p:cNvSpPr/>
          <p:nvPr/>
        </p:nvSpPr>
        <p:spPr>
          <a:xfrm>
            <a:off x="2178026" y="1295400"/>
            <a:ext cx="8571577" cy="1431161"/>
          </a:xfrm>
          <a:prstGeom prst="rect">
            <a:avLst/>
          </a:prstGeom>
        </p:spPr>
        <p:txBody>
          <a:bodyPr wrap="none">
            <a:spAutoFit/>
          </a:bodyPr>
          <a:lstStyle/>
          <a:p>
            <a:pPr algn="just">
              <a:spcAft>
                <a:spcPts val="600"/>
              </a:spcAft>
            </a:pPr>
            <a:r>
              <a:rPr lang="en-IN" b="1" dirty="0" smtClean="0"/>
              <a:t>Shift </a:t>
            </a:r>
            <a:r>
              <a:rPr lang="en-IN" b="1" dirty="0"/>
              <a:t>Operators</a:t>
            </a:r>
            <a:r>
              <a:rPr lang="en-IN" b="1" dirty="0" smtClean="0"/>
              <a:t>:</a:t>
            </a:r>
          </a:p>
          <a:p>
            <a:pPr algn="just">
              <a:spcAft>
                <a:spcPts val="600"/>
              </a:spcAft>
            </a:pPr>
            <a:r>
              <a:rPr lang="en-IN" b="1" dirty="0" smtClean="0"/>
              <a:t>Left Shift: </a:t>
            </a:r>
            <a:r>
              <a:rPr lang="en-US" dirty="0"/>
              <a:t>the left shift operator (&lt;&lt;) </a:t>
            </a:r>
            <a:r>
              <a:rPr lang="en-US" dirty="0" smtClean="0"/>
              <a:t>is </a:t>
            </a:r>
            <a:r>
              <a:rPr lang="en-US" dirty="0"/>
              <a:t>used to shift the bits of a binary number to </a:t>
            </a:r>
            <a:endParaRPr lang="en-US" dirty="0" smtClean="0"/>
          </a:p>
          <a:p>
            <a:pPr algn="just">
              <a:spcAft>
                <a:spcPts val="600"/>
              </a:spcAft>
            </a:pPr>
            <a:r>
              <a:rPr lang="en-US" dirty="0" smtClean="0"/>
              <a:t>the </a:t>
            </a:r>
            <a:r>
              <a:rPr lang="en-US" dirty="0"/>
              <a:t>left by a specified number of positions</a:t>
            </a:r>
            <a:r>
              <a:rPr lang="en-US" b="1" dirty="0" smtClean="0"/>
              <a:t>.</a:t>
            </a:r>
            <a:endParaRPr lang="en-US" b="1" dirty="0"/>
          </a:p>
          <a:p>
            <a:pPr algn="just">
              <a:spcAft>
                <a:spcPts val="600"/>
              </a:spcAft>
            </a:pPr>
            <a:r>
              <a:rPr lang="en-IN" b="1" dirty="0"/>
              <a:t>result = value &lt;&lt; </a:t>
            </a:r>
            <a:r>
              <a:rPr lang="en-IN" b="1" dirty="0" err="1"/>
              <a:t>numPositions</a:t>
            </a:r>
            <a:r>
              <a:rPr lang="en-IN" b="1" dirty="0"/>
              <a:t>;</a:t>
            </a:r>
          </a:p>
        </p:txBody>
      </p:sp>
      <p:pic>
        <p:nvPicPr>
          <p:cNvPr id="5" name="Picture 4"/>
          <p:cNvPicPr>
            <a:picLocks noChangeAspect="1"/>
          </p:cNvPicPr>
          <p:nvPr/>
        </p:nvPicPr>
        <p:blipFill>
          <a:blip r:embed="rId2"/>
          <a:stretch>
            <a:fillRect/>
          </a:stretch>
        </p:blipFill>
        <p:spPr>
          <a:xfrm>
            <a:off x="1535641" y="2809382"/>
            <a:ext cx="8560859" cy="3784148"/>
          </a:xfrm>
          <a:prstGeom prst="rect">
            <a:avLst/>
          </a:prstGeom>
        </p:spPr>
      </p:pic>
    </p:spTree>
    <p:extLst>
      <p:ext uri="{BB962C8B-B14F-4D97-AF65-F5344CB8AC3E}">
        <p14:creationId xmlns:p14="http://schemas.microsoft.com/office/powerpoint/2010/main" val="22787672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903" y="152400"/>
            <a:ext cx="2326278" cy="369332"/>
          </a:xfrm>
          <a:prstGeom prst="rect">
            <a:avLst/>
          </a:prstGeom>
        </p:spPr>
        <p:txBody>
          <a:bodyPr wrap="none">
            <a:spAutoFit/>
          </a:bodyPr>
          <a:lstStyle/>
          <a:p>
            <a:pPr algn="just">
              <a:spcAft>
                <a:spcPts val="600"/>
              </a:spcAft>
            </a:pPr>
            <a:r>
              <a:rPr lang="en-IN" b="1" dirty="0" smtClean="0"/>
              <a:t>Left Shift Examples</a:t>
            </a:r>
            <a:endParaRPr lang="en-IN" b="1" dirty="0"/>
          </a:p>
        </p:txBody>
      </p:sp>
      <p:pic>
        <p:nvPicPr>
          <p:cNvPr id="6" name="Picture 5"/>
          <p:cNvPicPr>
            <a:picLocks noChangeAspect="1"/>
          </p:cNvPicPr>
          <p:nvPr/>
        </p:nvPicPr>
        <p:blipFill>
          <a:blip r:embed="rId2"/>
          <a:stretch>
            <a:fillRect/>
          </a:stretch>
        </p:blipFill>
        <p:spPr>
          <a:xfrm>
            <a:off x="457200" y="914400"/>
            <a:ext cx="9767500" cy="4648200"/>
          </a:xfrm>
          <a:prstGeom prst="rect">
            <a:avLst/>
          </a:prstGeom>
        </p:spPr>
      </p:pic>
    </p:spTree>
    <p:extLst>
      <p:ext uri="{BB962C8B-B14F-4D97-AF65-F5344CB8AC3E}">
        <p14:creationId xmlns:p14="http://schemas.microsoft.com/office/powerpoint/2010/main" val="4013557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016" y="304800"/>
            <a:ext cx="8430513" cy="1431161"/>
          </a:xfrm>
          <a:prstGeom prst="rect">
            <a:avLst/>
          </a:prstGeom>
        </p:spPr>
        <p:txBody>
          <a:bodyPr wrap="none">
            <a:spAutoFit/>
          </a:bodyPr>
          <a:lstStyle/>
          <a:p>
            <a:pPr algn="just">
              <a:spcAft>
                <a:spcPts val="600"/>
              </a:spcAft>
            </a:pPr>
            <a:r>
              <a:rPr lang="en-IN" b="1" dirty="0" smtClean="0"/>
              <a:t>Shift </a:t>
            </a:r>
            <a:r>
              <a:rPr lang="en-IN" b="1" dirty="0"/>
              <a:t>Operators</a:t>
            </a:r>
            <a:r>
              <a:rPr lang="en-IN" b="1" dirty="0" smtClean="0"/>
              <a:t>:</a:t>
            </a:r>
          </a:p>
          <a:p>
            <a:pPr algn="just">
              <a:spcAft>
                <a:spcPts val="600"/>
              </a:spcAft>
            </a:pPr>
            <a:r>
              <a:rPr lang="en-IN" b="1" dirty="0" smtClean="0"/>
              <a:t>Right Shift: </a:t>
            </a:r>
            <a:r>
              <a:rPr lang="en-US" dirty="0"/>
              <a:t>The &gt;&gt; operator performs a signed right shift. It shifts the bits to the </a:t>
            </a:r>
            <a:endParaRPr lang="en-US" dirty="0" smtClean="0"/>
          </a:p>
          <a:p>
            <a:pPr algn="just">
              <a:spcAft>
                <a:spcPts val="600"/>
              </a:spcAft>
            </a:pPr>
            <a:r>
              <a:rPr lang="en-US" dirty="0" smtClean="0"/>
              <a:t>right </a:t>
            </a:r>
            <a:r>
              <a:rPr lang="en-US" dirty="0"/>
              <a:t>by the specified number of positions</a:t>
            </a:r>
            <a:r>
              <a:rPr lang="en-US" dirty="0" smtClean="0"/>
              <a:t>.</a:t>
            </a:r>
          </a:p>
          <a:p>
            <a:pPr algn="just">
              <a:spcAft>
                <a:spcPts val="600"/>
              </a:spcAft>
            </a:pPr>
            <a:r>
              <a:rPr lang="en-IN" b="1" dirty="0"/>
              <a:t>result = value &gt;&gt; </a:t>
            </a:r>
            <a:r>
              <a:rPr lang="en-IN" b="1" dirty="0" err="1"/>
              <a:t>numPositions</a:t>
            </a:r>
            <a:r>
              <a:rPr lang="en-IN" b="1" dirty="0"/>
              <a:t>;</a:t>
            </a:r>
          </a:p>
        </p:txBody>
      </p:sp>
      <p:pic>
        <p:nvPicPr>
          <p:cNvPr id="6" name="Picture 5"/>
          <p:cNvPicPr>
            <a:picLocks noChangeAspect="1"/>
          </p:cNvPicPr>
          <p:nvPr/>
        </p:nvPicPr>
        <p:blipFill>
          <a:blip r:embed="rId2"/>
          <a:stretch>
            <a:fillRect/>
          </a:stretch>
        </p:blipFill>
        <p:spPr>
          <a:xfrm>
            <a:off x="725015" y="1762237"/>
            <a:ext cx="9076827" cy="5019563"/>
          </a:xfrm>
          <a:prstGeom prst="rect">
            <a:avLst/>
          </a:prstGeom>
        </p:spPr>
      </p:pic>
    </p:spTree>
    <p:extLst>
      <p:ext uri="{BB962C8B-B14F-4D97-AF65-F5344CB8AC3E}">
        <p14:creationId xmlns:p14="http://schemas.microsoft.com/office/powerpoint/2010/main" val="41427033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81000"/>
            <a:ext cx="11424922" cy="1431161"/>
          </a:xfrm>
          <a:prstGeom prst="rect">
            <a:avLst/>
          </a:prstGeom>
        </p:spPr>
        <p:txBody>
          <a:bodyPr wrap="none">
            <a:spAutoFit/>
          </a:bodyPr>
          <a:lstStyle/>
          <a:p>
            <a:pPr algn="just">
              <a:spcAft>
                <a:spcPts val="600"/>
              </a:spcAft>
            </a:pPr>
            <a:r>
              <a:rPr lang="en-IN" b="1" dirty="0" smtClean="0"/>
              <a:t>Unsigned Right Shift: </a:t>
            </a:r>
            <a:r>
              <a:rPr lang="en-US" dirty="0"/>
              <a:t>The </a:t>
            </a:r>
            <a:r>
              <a:rPr lang="en-US" dirty="0" smtClean="0"/>
              <a:t>&gt;&gt;&gt; </a:t>
            </a:r>
            <a:r>
              <a:rPr lang="en-US" dirty="0"/>
              <a:t>operator shifted </a:t>
            </a:r>
            <a:r>
              <a:rPr lang="en-US" dirty="0" smtClean="0"/>
              <a:t>the bits to </a:t>
            </a:r>
            <a:r>
              <a:rPr lang="en-US" dirty="0"/>
              <a:t>the right by the specified number of positions, and </a:t>
            </a:r>
            <a:endParaRPr lang="en-US" dirty="0" smtClean="0"/>
          </a:p>
          <a:p>
            <a:pPr algn="just">
              <a:spcAft>
                <a:spcPts val="600"/>
              </a:spcAft>
            </a:pPr>
            <a:r>
              <a:rPr lang="en-US" dirty="0" smtClean="0"/>
              <a:t>the </a:t>
            </a:r>
            <a:r>
              <a:rPr lang="en-US" dirty="0"/>
              <a:t>leftmost positions are filled with </a:t>
            </a:r>
            <a:r>
              <a:rPr lang="en-US" dirty="0" smtClean="0"/>
              <a:t>zeros, regardless </a:t>
            </a:r>
            <a:r>
              <a:rPr lang="en-US" dirty="0"/>
              <a:t>of the original sign bit. </a:t>
            </a:r>
            <a:endParaRPr lang="en-US" dirty="0" smtClean="0"/>
          </a:p>
          <a:p>
            <a:pPr algn="just">
              <a:spcAft>
                <a:spcPts val="600"/>
              </a:spcAft>
            </a:pPr>
            <a:r>
              <a:rPr lang="en-US" dirty="0" smtClean="0"/>
              <a:t>Unlike </a:t>
            </a:r>
            <a:r>
              <a:rPr lang="en-US" dirty="0"/>
              <a:t>the signed right shift  </a:t>
            </a:r>
            <a:r>
              <a:rPr lang="en-US" dirty="0" smtClean="0"/>
              <a:t>operator </a:t>
            </a:r>
            <a:r>
              <a:rPr lang="en-US" dirty="0"/>
              <a:t>(&gt;&gt;), which preserves the sign bit when shifting</a:t>
            </a:r>
            <a:r>
              <a:rPr lang="en-US" dirty="0" smtClean="0"/>
              <a:t>.</a:t>
            </a:r>
          </a:p>
          <a:p>
            <a:pPr algn="just">
              <a:spcAft>
                <a:spcPts val="600"/>
              </a:spcAft>
            </a:pPr>
            <a:r>
              <a:rPr lang="en-IN" b="1" dirty="0"/>
              <a:t>result = value &gt;&gt; </a:t>
            </a:r>
            <a:r>
              <a:rPr lang="en-IN" b="1" dirty="0" err="1"/>
              <a:t>numPositions</a:t>
            </a:r>
            <a:r>
              <a:rPr lang="en-IN" b="1" dirty="0"/>
              <a:t>;</a:t>
            </a:r>
          </a:p>
        </p:txBody>
      </p:sp>
      <p:pic>
        <p:nvPicPr>
          <p:cNvPr id="6" name="Picture 5"/>
          <p:cNvPicPr>
            <a:picLocks noChangeAspect="1"/>
          </p:cNvPicPr>
          <p:nvPr/>
        </p:nvPicPr>
        <p:blipFill>
          <a:blip r:embed="rId2"/>
          <a:stretch>
            <a:fillRect/>
          </a:stretch>
        </p:blipFill>
        <p:spPr>
          <a:xfrm>
            <a:off x="0" y="1812161"/>
            <a:ext cx="8077200" cy="5071922"/>
          </a:xfrm>
          <a:prstGeom prst="rect">
            <a:avLst/>
          </a:prstGeom>
        </p:spPr>
      </p:pic>
    </p:spTree>
    <p:extLst>
      <p:ext uri="{BB962C8B-B14F-4D97-AF65-F5344CB8AC3E}">
        <p14:creationId xmlns:p14="http://schemas.microsoft.com/office/powerpoint/2010/main" val="18159712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990600"/>
            <a:ext cx="9144000" cy="666680"/>
          </a:xfrm>
        </p:spPr>
        <p:txBody>
          <a:bodyPr>
            <a:noAutofit/>
          </a:bodyPr>
          <a:lstStyle/>
          <a:p>
            <a:r>
              <a:rPr lang="en-IN" sz="4400" b="1" dirty="0" smtClean="0">
                <a:solidFill>
                  <a:srgbClr val="C00000"/>
                </a:solidFill>
                <a:latin typeface="Times New Roman" panose="02020603050405020304" pitchFamily="18" charset="0"/>
                <a:cs typeface="Times New Roman" panose="02020603050405020304" pitchFamily="18" charset="0"/>
              </a:rPr>
              <a:t>More Examples on right and </a:t>
            </a:r>
            <a:br>
              <a:rPr lang="en-IN" sz="4400" b="1" dirty="0" smtClean="0">
                <a:solidFill>
                  <a:srgbClr val="C00000"/>
                </a:solidFill>
                <a:latin typeface="Times New Roman" panose="02020603050405020304" pitchFamily="18" charset="0"/>
                <a:cs typeface="Times New Roman" panose="02020603050405020304" pitchFamily="18" charset="0"/>
              </a:rPr>
            </a:br>
            <a:r>
              <a:rPr lang="en-IN" sz="4400" b="1" dirty="0" smtClean="0">
                <a:solidFill>
                  <a:srgbClr val="C00000"/>
                </a:solidFill>
                <a:latin typeface="Times New Roman" panose="02020603050405020304" pitchFamily="18" charset="0"/>
                <a:cs typeface="Times New Roman" panose="02020603050405020304" pitchFamily="18" charset="0"/>
              </a:rPr>
              <a:t>unsigned right shift operator</a:t>
            </a:r>
            <a:endParaRPr lang="en-IN" sz="4400" b="1" dirty="0">
              <a:solidFill>
                <a:srgbClr val="C0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52399" y="4819720"/>
            <a:ext cx="7467989" cy="1657280"/>
          </a:xfrm>
          <a:prstGeom prst="rect">
            <a:avLst/>
          </a:prstGeom>
        </p:spPr>
      </p:pic>
      <p:pic>
        <p:nvPicPr>
          <p:cNvPr id="6" name="Picture 5"/>
          <p:cNvPicPr>
            <a:picLocks noChangeAspect="1"/>
          </p:cNvPicPr>
          <p:nvPr/>
        </p:nvPicPr>
        <p:blipFill>
          <a:blip r:embed="rId3"/>
          <a:stretch>
            <a:fillRect/>
          </a:stretch>
        </p:blipFill>
        <p:spPr>
          <a:xfrm>
            <a:off x="152400" y="1752600"/>
            <a:ext cx="10801242" cy="2971800"/>
          </a:xfrm>
          <a:prstGeom prst="rect">
            <a:avLst/>
          </a:prstGeom>
        </p:spPr>
      </p:pic>
    </p:spTree>
    <p:extLst>
      <p:ext uri="{BB962C8B-B14F-4D97-AF65-F5344CB8AC3E}">
        <p14:creationId xmlns:p14="http://schemas.microsoft.com/office/powerpoint/2010/main" val="173927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524000" y="1222516"/>
            <a:ext cx="9144000" cy="4731026"/>
          </a:xfrm>
        </p:spPr>
        <p:txBody>
          <a:bodyPr>
            <a:noAutofit/>
          </a:bodyPr>
          <a:lstStyle/>
          <a:p>
            <a:pPr algn="just">
              <a:spcAft>
                <a:spcPts val="600"/>
              </a:spcAft>
            </a:pPr>
            <a:r>
              <a:rPr lang="en-IN" sz="2000" b="1" dirty="0"/>
              <a:t>Assignment Operators:</a:t>
            </a:r>
          </a:p>
          <a:p>
            <a:pPr algn="just"/>
            <a:r>
              <a:rPr lang="en-IN" sz="2000" dirty="0">
                <a:latin typeface="Courier"/>
              </a:rPr>
              <a:t>z = 3;</a:t>
            </a:r>
          </a:p>
          <a:p>
            <a:pPr algn="just"/>
            <a:r>
              <a:rPr lang="en-IN" sz="2000" dirty="0">
                <a:latin typeface="Courier"/>
              </a:rPr>
              <a:t>x = y = z = 3;</a:t>
            </a:r>
          </a:p>
          <a:p>
            <a:pPr algn="just">
              <a:spcAft>
                <a:spcPts val="600"/>
              </a:spcAft>
            </a:pPr>
            <a:r>
              <a:rPr lang="en-IN" sz="2000" dirty="0">
                <a:latin typeface="Courier"/>
              </a:rPr>
              <a:t>a *= b + 1 is analogous to a = a * (b + 1)</a:t>
            </a:r>
          </a:p>
          <a:p>
            <a:pPr algn="just">
              <a:spcAft>
                <a:spcPts val="600"/>
              </a:spcAft>
            </a:pPr>
            <a:r>
              <a:rPr lang="en-IN" sz="2000" b="1" dirty="0"/>
              <a:t>String Concatenation Operator:</a:t>
            </a:r>
          </a:p>
          <a:p>
            <a:pPr algn="just"/>
            <a:r>
              <a:rPr lang="en-US" sz="2000" dirty="0"/>
              <a:t>You can use + to concatenate two strings.</a:t>
            </a:r>
          </a:p>
          <a:p>
            <a:pPr algn="just">
              <a:spcBef>
                <a:spcPts val="0"/>
              </a:spcBef>
            </a:pPr>
            <a:r>
              <a:rPr lang="en-IN" sz="2000" dirty="0">
                <a:latin typeface="Courier"/>
              </a:rPr>
              <a:t>String boo = "boo";</a:t>
            </a:r>
          </a:p>
          <a:p>
            <a:pPr algn="just">
              <a:spcBef>
                <a:spcPts val="0"/>
              </a:spcBef>
            </a:pPr>
            <a:r>
              <a:rPr lang="en-IN" sz="2000" dirty="0">
                <a:latin typeface="Courier"/>
              </a:rPr>
              <a:t>String cry = boo + "</a:t>
            </a:r>
            <a:r>
              <a:rPr lang="en-IN" sz="2000" dirty="0" err="1">
                <a:latin typeface="Courier"/>
              </a:rPr>
              <a:t>hoo</a:t>
            </a:r>
            <a:r>
              <a:rPr lang="en-IN" sz="2000" dirty="0">
                <a:latin typeface="Courier"/>
              </a:rPr>
              <a:t>";</a:t>
            </a:r>
          </a:p>
          <a:p>
            <a:pPr algn="just">
              <a:spcBef>
                <a:spcPts val="0"/>
              </a:spcBef>
            </a:pPr>
            <a:r>
              <a:rPr lang="en-IN" sz="2000" dirty="0">
                <a:latin typeface="Courier"/>
              </a:rPr>
              <a:t>cry += "!";</a:t>
            </a:r>
          </a:p>
          <a:p>
            <a:pPr algn="just">
              <a:spcBef>
                <a:spcPts val="0"/>
              </a:spcBef>
            </a:pPr>
            <a:r>
              <a:rPr lang="en-IN" sz="2000" dirty="0" err="1">
                <a:latin typeface="Courier"/>
              </a:rPr>
              <a:t>System.out.println</a:t>
            </a:r>
            <a:r>
              <a:rPr lang="en-IN" sz="2000" dirty="0">
                <a:latin typeface="Courier"/>
              </a:rPr>
              <a:t>(cry);</a:t>
            </a:r>
          </a:p>
          <a:p>
            <a:pPr algn="just">
              <a:spcBef>
                <a:spcPts val="0"/>
              </a:spcBef>
            </a:pPr>
            <a:endParaRPr lang="en-IN" sz="2000" b="1" dirty="0"/>
          </a:p>
          <a:p>
            <a:pPr algn="just"/>
            <a:r>
              <a:rPr lang="en-IN" sz="2000" b="1" dirty="0"/>
              <a:t>new: </a:t>
            </a:r>
            <a:r>
              <a:rPr lang="en-US" sz="2000" dirty="0"/>
              <a:t>The new operator is a unary prefix operator. It has one operand that follows the operator. Technically, the use of new is known as an instance creation expression because it creates an instance of a class or array. </a:t>
            </a:r>
            <a:endParaRPr lang="en-IN" sz="2000" b="1" dirty="0"/>
          </a:p>
          <a:p>
            <a:pPr algn="just">
              <a:spcBef>
                <a:spcPts val="0"/>
              </a:spcBef>
            </a:pPr>
            <a:endParaRPr lang="en-IN" sz="2000" dirty="0">
              <a:latin typeface="Courier"/>
            </a:endParaRPr>
          </a:p>
          <a:p>
            <a:pPr algn="just">
              <a:spcBef>
                <a:spcPts val="0"/>
              </a:spcBef>
            </a:pPr>
            <a:endParaRPr lang="en-US" sz="2000" b="1" dirty="0">
              <a:latin typeface="Courier"/>
            </a:endParaRPr>
          </a:p>
        </p:txBody>
      </p:sp>
    </p:spTree>
    <p:extLst>
      <p:ext uri="{BB962C8B-B14F-4D97-AF65-F5344CB8AC3E}">
        <p14:creationId xmlns:p14="http://schemas.microsoft.com/office/powerpoint/2010/main" val="14169973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10861" y="7883"/>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510861" y="674563"/>
            <a:ext cx="9714271" cy="4731026"/>
          </a:xfrm>
        </p:spPr>
        <p:txBody>
          <a:bodyPr>
            <a:noAutofit/>
          </a:bodyPr>
          <a:lstStyle/>
          <a:p>
            <a:pPr algn="just">
              <a:spcAft>
                <a:spcPts val="600"/>
              </a:spcAft>
            </a:pPr>
            <a:r>
              <a:rPr lang="en-IN" sz="1700" b="1" dirty="0"/>
              <a:t>Type Conversions</a:t>
            </a:r>
          </a:p>
          <a:p>
            <a:pPr algn="just">
              <a:spcAft>
                <a:spcPts val="600"/>
              </a:spcAft>
            </a:pPr>
            <a:r>
              <a:rPr lang="en-IN" sz="1700" b="1" dirty="0"/>
              <a:t>Implicit Type </a:t>
            </a:r>
            <a:r>
              <a:rPr lang="en-IN" sz="1700" b="1" dirty="0" smtClean="0"/>
              <a:t>Conversions(Widening):</a:t>
            </a:r>
          </a:p>
          <a:p>
            <a:pPr marL="342900" indent="-342900" algn="just">
              <a:spcAft>
                <a:spcPts val="600"/>
              </a:spcAft>
              <a:buFont typeface="Arial" panose="020B0604020202020204" pitchFamily="34" charset="0"/>
              <a:buChar char="•"/>
            </a:pPr>
            <a:r>
              <a:rPr lang="en-US" sz="1700" dirty="0"/>
              <a:t>T</a:t>
            </a:r>
            <a:r>
              <a:rPr lang="en-US" sz="1700" dirty="0" smtClean="0"/>
              <a:t>he </a:t>
            </a:r>
            <a:r>
              <a:rPr lang="en-US" sz="1700" dirty="0"/>
              <a:t>conversion involves a smaller data type to the larger type size. For example, the byte datatype implicitly </a:t>
            </a:r>
            <a:r>
              <a:rPr lang="en-US" sz="1700" dirty="0" smtClean="0"/>
              <a:t>typecast </a:t>
            </a:r>
            <a:r>
              <a:rPr lang="en-US" sz="1700" dirty="0"/>
              <a:t>into short, char, </a:t>
            </a:r>
            <a:r>
              <a:rPr lang="en-US" sz="1700" dirty="0" err="1"/>
              <a:t>int</a:t>
            </a:r>
            <a:r>
              <a:rPr lang="en-US" sz="1700" dirty="0"/>
              <a:t>, long, float, and double</a:t>
            </a:r>
            <a:r>
              <a:rPr lang="en-US" sz="1700" dirty="0" smtClean="0"/>
              <a:t>.</a:t>
            </a:r>
          </a:p>
          <a:p>
            <a:pPr marL="342900" indent="-342900" algn="just">
              <a:spcAft>
                <a:spcPts val="600"/>
              </a:spcAft>
              <a:buFont typeface="Arial" panose="020B0604020202020204" pitchFamily="34" charset="0"/>
              <a:buChar char="•"/>
            </a:pPr>
            <a:r>
              <a:rPr lang="en-US" sz="1700" b="1" dirty="0"/>
              <a:t>Conversion Hierarchy: </a:t>
            </a:r>
            <a:r>
              <a:rPr lang="en-US" sz="1700" dirty="0" smtClean="0"/>
              <a:t>The </a:t>
            </a:r>
            <a:r>
              <a:rPr lang="en-US" sz="1700" dirty="0"/>
              <a:t>hierarchy generally goes from smaller to larger range and precision. For example: byte → short → </a:t>
            </a:r>
            <a:r>
              <a:rPr lang="en-US" sz="1700" dirty="0" err="1"/>
              <a:t>int</a:t>
            </a:r>
            <a:r>
              <a:rPr lang="en-US" sz="1700" dirty="0"/>
              <a:t> → long → float → double.</a:t>
            </a:r>
            <a:endParaRPr lang="en-IN" sz="1700" dirty="0"/>
          </a:p>
        </p:txBody>
      </p:sp>
      <p:pic>
        <p:nvPicPr>
          <p:cNvPr id="4" name="Picture 3"/>
          <p:cNvPicPr>
            <a:picLocks noChangeAspect="1"/>
          </p:cNvPicPr>
          <p:nvPr/>
        </p:nvPicPr>
        <p:blipFill>
          <a:blip r:embed="rId2"/>
          <a:stretch>
            <a:fillRect/>
          </a:stretch>
        </p:blipFill>
        <p:spPr>
          <a:xfrm>
            <a:off x="0" y="2514600"/>
            <a:ext cx="12187175" cy="4343400"/>
          </a:xfrm>
          <a:prstGeom prst="rect">
            <a:avLst/>
          </a:prstGeom>
        </p:spPr>
      </p:pic>
    </p:spTree>
    <p:extLst>
      <p:ext uri="{BB962C8B-B14F-4D97-AF65-F5344CB8AC3E}">
        <p14:creationId xmlns:p14="http://schemas.microsoft.com/office/powerpoint/2010/main" val="173131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494283" y="365375"/>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494283" y="1295400"/>
            <a:ext cx="9714271" cy="4731026"/>
          </a:xfrm>
        </p:spPr>
        <p:txBody>
          <a:bodyPr>
            <a:noAutofit/>
          </a:bodyPr>
          <a:lstStyle/>
          <a:p>
            <a:pPr algn="just">
              <a:spcAft>
                <a:spcPts val="600"/>
              </a:spcAft>
            </a:pPr>
            <a:r>
              <a:rPr lang="en-IN" sz="1700" b="1" dirty="0" smtClean="0"/>
              <a:t>Invalid implicit </a:t>
            </a:r>
            <a:r>
              <a:rPr lang="en-IN" sz="1700" b="1" dirty="0"/>
              <a:t>Type </a:t>
            </a:r>
            <a:r>
              <a:rPr lang="en-IN" sz="1700" b="1" dirty="0" smtClean="0"/>
              <a:t>Conversions(Widening):</a:t>
            </a:r>
          </a:p>
          <a:p>
            <a:pPr algn="just">
              <a:spcAft>
                <a:spcPts val="600"/>
              </a:spcAft>
            </a:pPr>
            <a:endParaRPr lang="en-IN" sz="1700" b="1" dirty="0"/>
          </a:p>
          <a:p>
            <a:pPr algn="just">
              <a:spcAft>
                <a:spcPts val="600"/>
              </a:spcAft>
            </a:pPr>
            <a:r>
              <a:rPr lang="en-IN" sz="1700" b="1" dirty="0" smtClean="0"/>
              <a:t> </a:t>
            </a:r>
          </a:p>
        </p:txBody>
      </p:sp>
      <p:pic>
        <p:nvPicPr>
          <p:cNvPr id="5" name="Picture 4"/>
          <p:cNvPicPr>
            <a:picLocks noChangeAspect="1"/>
          </p:cNvPicPr>
          <p:nvPr/>
        </p:nvPicPr>
        <p:blipFill>
          <a:blip r:embed="rId2"/>
          <a:stretch>
            <a:fillRect/>
          </a:stretch>
        </p:blipFill>
        <p:spPr>
          <a:xfrm>
            <a:off x="-10510" y="1822091"/>
            <a:ext cx="12153587" cy="5059557"/>
          </a:xfrm>
          <a:prstGeom prst="rect">
            <a:avLst/>
          </a:prstGeom>
        </p:spPr>
      </p:pic>
    </p:spTree>
    <p:extLst>
      <p:ext uri="{BB962C8B-B14F-4D97-AF65-F5344CB8AC3E}">
        <p14:creationId xmlns:p14="http://schemas.microsoft.com/office/powerpoint/2010/main" val="33708942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523999" y="1222516"/>
            <a:ext cx="9714271" cy="4731026"/>
          </a:xfrm>
        </p:spPr>
        <p:txBody>
          <a:bodyPr>
            <a:noAutofit/>
          </a:bodyPr>
          <a:lstStyle/>
          <a:p>
            <a:pPr algn="just">
              <a:spcBef>
                <a:spcPts val="0"/>
              </a:spcBef>
              <a:spcAft>
                <a:spcPts val="600"/>
              </a:spcAft>
            </a:pPr>
            <a:r>
              <a:rPr lang="en-IN" sz="2000" b="1" dirty="0" smtClean="0"/>
              <a:t>Explicit </a:t>
            </a:r>
            <a:r>
              <a:rPr lang="en-IN" sz="2000" b="1" dirty="0"/>
              <a:t>Type Casts:</a:t>
            </a:r>
          </a:p>
          <a:p>
            <a:pPr marL="342900" indent="-342900" algn="just">
              <a:spcBef>
                <a:spcPts val="0"/>
              </a:spcBef>
              <a:buFont typeface="Arial" panose="020B0604020202020204" pitchFamily="34" charset="0"/>
              <a:buChar char="•"/>
            </a:pPr>
            <a:r>
              <a:rPr lang="en-US" sz="2000" dirty="0"/>
              <a:t>Explicit type conversion in Java, also known as type casting, involves manually converting a value from one data type to another</a:t>
            </a:r>
            <a:r>
              <a:rPr lang="en-IN" sz="2000" dirty="0" smtClean="0"/>
              <a:t>.</a:t>
            </a:r>
            <a:endParaRPr lang="en-IN" sz="2000" dirty="0"/>
          </a:p>
          <a:p>
            <a:pPr algn="just">
              <a:spcAft>
                <a:spcPts val="600"/>
              </a:spcAft>
            </a:pPr>
            <a:r>
              <a:rPr lang="en-IN" sz="2000" b="1" dirty="0"/>
              <a:t>String Conversions:</a:t>
            </a:r>
          </a:p>
          <a:p>
            <a:pPr marL="342900" indent="-342900" algn="just">
              <a:buFont typeface="Arial" panose="020B0604020202020204" pitchFamily="34" charset="0"/>
              <a:buChar char="•"/>
            </a:pPr>
            <a:r>
              <a:rPr lang="en-US" sz="2000" dirty="0"/>
              <a:t>Whenever a + operator has at least one String operand, it is interpreted as the string concatenation operator and the other operand, if not a String, is implicitly converted into a String. Such conversions are </a:t>
            </a:r>
            <a:r>
              <a:rPr lang="en-IN" sz="2000" dirty="0"/>
              <a:t>predefined for all primitive types</a:t>
            </a:r>
            <a:r>
              <a:rPr lang="en-IN" sz="2000" dirty="0" smtClean="0"/>
              <a:t>.</a:t>
            </a:r>
          </a:p>
          <a:p>
            <a:pPr marL="342900" indent="-342900" algn="just">
              <a:buFont typeface="Arial" panose="020B0604020202020204" pitchFamily="34" charset="0"/>
              <a:buChar char="•"/>
            </a:pPr>
            <a:r>
              <a:rPr lang="en-US" sz="2000" dirty="0"/>
              <a:t>To explicitly cast a value from one data type to another, you use parentheses with the target data type inside them</a:t>
            </a:r>
            <a:r>
              <a:rPr lang="en-US" sz="2000" dirty="0" smtClean="0"/>
              <a:t>.</a:t>
            </a:r>
          </a:p>
          <a:p>
            <a:pPr marL="342900" indent="-342900" algn="l">
              <a:buFont typeface="Arial" panose="020B0604020202020204" pitchFamily="34" charset="0"/>
              <a:buChar char="•"/>
            </a:pPr>
            <a:r>
              <a:rPr lang="en-US" sz="2000" dirty="0"/>
              <a:t>Explicit type casting often involves </a:t>
            </a:r>
            <a:endParaRPr lang="en-US" sz="2000" dirty="0" smtClean="0"/>
          </a:p>
          <a:p>
            <a:pPr algn="l"/>
            <a:r>
              <a:rPr lang="en-US" sz="2000" dirty="0" smtClean="0"/>
              <a:t>narrowing the </a:t>
            </a:r>
            <a:r>
              <a:rPr lang="en-US" sz="2000" dirty="0"/>
              <a:t>data type. </a:t>
            </a:r>
            <a:r>
              <a:rPr lang="en-US" sz="2000" dirty="0" smtClean="0"/>
              <a:t>This </a:t>
            </a:r>
            <a:r>
              <a:rPr lang="en-US" sz="2000" dirty="0"/>
              <a:t>means </a:t>
            </a:r>
            <a:endParaRPr lang="en-US" sz="2000" dirty="0" smtClean="0"/>
          </a:p>
          <a:p>
            <a:pPr algn="l"/>
            <a:r>
              <a:rPr lang="en-US" sz="2000" dirty="0" smtClean="0"/>
              <a:t>converting </a:t>
            </a:r>
            <a:r>
              <a:rPr lang="en-US" sz="2000" dirty="0"/>
              <a:t>a larger </a:t>
            </a:r>
            <a:r>
              <a:rPr lang="en-US" sz="2000" dirty="0" smtClean="0"/>
              <a:t>data </a:t>
            </a:r>
            <a:r>
              <a:rPr lang="en-US" sz="2000" dirty="0"/>
              <a:t>type to a </a:t>
            </a:r>
            <a:endParaRPr lang="en-US" sz="2000" dirty="0" smtClean="0"/>
          </a:p>
          <a:p>
            <a:pPr algn="l"/>
            <a:r>
              <a:rPr lang="en-US" sz="2000" dirty="0" smtClean="0"/>
              <a:t>smaller one.</a:t>
            </a:r>
            <a:endParaRPr lang="en-US" sz="2000" dirty="0"/>
          </a:p>
        </p:txBody>
      </p:sp>
    </p:spTree>
    <p:extLst>
      <p:ext uri="{BB962C8B-B14F-4D97-AF65-F5344CB8AC3E}">
        <p14:creationId xmlns:p14="http://schemas.microsoft.com/office/powerpoint/2010/main" val="16821144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304800"/>
            <a:ext cx="8001000" cy="3579638"/>
          </a:xfrm>
          <a:prstGeom prst="rect">
            <a:avLst/>
          </a:prstGeom>
        </p:spPr>
      </p:pic>
    </p:spTree>
    <p:extLst>
      <p:ext uri="{BB962C8B-B14F-4D97-AF65-F5344CB8AC3E}">
        <p14:creationId xmlns:p14="http://schemas.microsoft.com/office/powerpoint/2010/main" val="28070792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09800" y="685800"/>
            <a:ext cx="8192097" cy="2660681"/>
          </a:xfrm>
          <a:prstGeom prst="rect">
            <a:avLst/>
          </a:prstGeom>
        </p:spPr>
      </p:pic>
    </p:spTree>
    <p:extLst>
      <p:ext uri="{BB962C8B-B14F-4D97-AF65-F5344CB8AC3E}">
        <p14:creationId xmlns:p14="http://schemas.microsoft.com/office/powerpoint/2010/main" val="32700457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52400"/>
            <a:ext cx="7651477" cy="3352800"/>
          </a:xfrm>
          <a:prstGeom prst="rect">
            <a:avLst/>
          </a:prstGeom>
        </p:spPr>
      </p:pic>
      <p:pic>
        <p:nvPicPr>
          <p:cNvPr id="5" name="Picture 4"/>
          <p:cNvPicPr>
            <a:picLocks noChangeAspect="1"/>
          </p:cNvPicPr>
          <p:nvPr/>
        </p:nvPicPr>
        <p:blipFill>
          <a:blip r:embed="rId3"/>
          <a:stretch>
            <a:fillRect/>
          </a:stretch>
        </p:blipFill>
        <p:spPr>
          <a:xfrm>
            <a:off x="15766" y="3505199"/>
            <a:ext cx="7635710" cy="3257555"/>
          </a:xfrm>
          <a:prstGeom prst="rect">
            <a:avLst/>
          </a:prstGeom>
        </p:spPr>
      </p:pic>
    </p:spTree>
    <p:extLst>
      <p:ext uri="{BB962C8B-B14F-4D97-AF65-F5344CB8AC3E}">
        <p14:creationId xmlns:p14="http://schemas.microsoft.com/office/powerpoint/2010/main" val="34151017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81000"/>
            <a:ext cx="3954929" cy="369332"/>
          </a:xfrm>
          <a:prstGeom prst="rect">
            <a:avLst/>
          </a:prstGeom>
        </p:spPr>
        <p:txBody>
          <a:bodyPr wrap="none">
            <a:spAutoFit/>
          </a:bodyPr>
          <a:lstStyle/>
          <a:p>
            <a:r>
              <a:rPr lang="en-US" b="1" dirty="0">
                <a:latin typeface="Söhne"/>
              </a:rPr>
              <a:t>Lossy Conversion: Double to Byte</a:t>
            </a:r>
            <a:endParaRPr lang="en-US" dirty="0"/>
          </a:p>
        </p:txBody>
      </p:sp>
      <p:pic>
        <p:nvPicPr>
          <p:cNvPr id="5" name="Picture 4"/>
          <p:cNvPicPr>
            <a:picLocks noChangeAspect="1"/>
          </p:cNvPicPr>
          <p:nvPr/>
        </p:nvPicPr>
        <p:blipFill>
          <a:blip r:embed="rId2"/>
          <a:stretch>
            <a:fillRect/>
          </a:stretch>
        </p:blipFill>
        <p:spPr>
          <a:xfrm>
            <a:off x="609600" y="990600"/>
            <a:ext cx="8329324" cy="4724400"/>
          </a:xfrm>
          <a:prstGeom prst="rect">
            <a:avLst/>
          </a:prstGeom>
        </p:spPr>
      </p:pic>
    </p:spTree>
    <p:extLst>
      <p:ext uri="{BB962C8B-B14F-4D97-AF65-F5344CB8AC3E}">
        <p14:creationId xmlns:p14="http://schemas.microsoft.com/office/powerpoint/2010/main" val="3194716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143000"/>
            <a:ext cx="8621162" cy="4953000"/>
          </a:xfrm>
          <a:prstGeom prst="rect">
            <a:avLst/>
          </a:prstGeom>
        </p:spPr>
      </p:pic>
      <p:sp>
        <p:nvSpPr>
          <p:cNvPr id="5" name="Rectangle 4"/>
          <p:cNvSpPr/>
          <p:nvPr/>
        </p:nvSpPr>
        <p:spPr>
          <a:xfrm>
            <a:off x="152400" y="457200"/>
            <a:ext cx="4762842" cy="369332"/>
          </a:xfrm>
          <a:prstGeom prst="rect">
            <a:avLst/>
          </a:prstGeom>
        </p:spPr>
        <p:txBody>
          <a:bodyPr wrap="none">
            <a:spAutoFit/>
          </a:bodyPr>
          <a:lstStyle/>
          <a:p>
            <a:r>
              <a:rPr lang="en-US" b="1" dirty="0">
                <a:latin typeface="Söhne"/>
              </a:rPr>
              <a:t>Unicode Conversion: Character to Integer</a:t>
            </a:r>
            <a:endParaRPr lang="en-US" dirty="0"/>
          </a:p>
        </p:txBody>
      </p:sp>
    </p:spTree>
    <p:extLst>
      <p:ext uri="{BB962C8B-B14F-4D97-AF65-F5344CB8AC3E}">
        <p14:creationId xmlns:p14="http://schemas.microsoft.com/office/powerpoint/2010/main" val="9718203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81000"/>
            <a:ext cx="4788555" cy="369332"/>
          </a:xfrm>
          <a:prstGeom prst="rect">
            <a:avLst/>
          </a:prstGeom>
        </p:spPr>
        <p:txBody>
          <a:bodyPr wrap="none">
            <a:spAutoFit/>
          </a:bodyPr>
          <a:lstStyle/>
          <a:p>
            <a:r>
              <a:rPr lang="en-US" b="1" dirty="0">
                <a:latin typeface="Söhne"/>
              </a:rPr>
              <a:t>Floating-Point Truncation: Float to Integer</a:t>
            </a:r>
            <a:endParaRPr lang="en-US" dirty="0"/>
          </a:p>
        </p:txBody>
      </p:sp>
      <p:pic>
        <p:nvPicPr>
          <p:cNvPr id="5" name="Picture 4"/>
          <p:cNvPicPr>
            <a:picLocks noChangeAspect="1"/>
          </p:cNvPicPr>
          <p:nvPr/>
        </p:nvPicPr>
        <p:blipFill>
          <a:blip r:embed="rId2"/>
          <a:stretch>
            <a:fillRect/>
          </a:stretch>
        </p:blipFill>
        <p:spPr>
          <a:xfrm>
            <a:off x="304800" y="1066800"/>
            <a:ext cx="8831909" cy="4876800"/>
          </a:xfrm>
          <a:prstGeom prst="rect">
            <a:avLst/>
          </a:prstGeom>
        </p:spPr>
      </p:pic>
    </p:spTree>
    <p:extLst>
      <p:ext uri="{BB962C8B-B14F-4D97-AF65-F5344CB8AC3E}">
        <p14:creationId xmlns:p14="http://schemas.microsoft.com/office/powerpoint/2010/main" val="7650625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523999" y="1271684"/>
            <a:ext cx="9714271" cy="4731026"/>
          </a:xfrm>
        </p:spPr>
        <p:txBody>
          <a:bodyPr>
            <a:noAutofit/>
          </a:bodyPr>
          <a:lstStyle/>
          <a:p>
            <a:pPr>
              <a:spcBef>
                <a:spcPts val="0"/>
              </a:spcBef>
            </a:pPr>
            <a:r>
              <a:rPr lang="en-IN" sz="2000" b="1" dirty="0"/>
              <a:t>Operator Precedence and Associativity</a:t>
            </a:r>
          </a:p>
          <a:p>
            <a:pPr marL="180000">
              <a:spcBef>
                <a:spcPts val="0"/>
              </a:spcBef>
            </a:pPr>
            <a:endParaRPr lang="en-IN" sz="2000" b="1" dirty="0"/>
          </a:p>
          <a:p>
            <a:pPr marL="180000" algn="just">
              <a:spcBef>
                <a:spcPts val="0"/>
              </a:spcBef>
            </a:pPr>
            <a:r>
              <a:rPr lang="en-IN" sz="2000" dirty="0"/>
              <a:t>postfix operators 	</a:t>
            </a:r>
            <a:r>
              <a:rPr lang="en-IN" sz="2000" dirty="0">
                <a:latin typeface="Courier"/>
              </a:rPr>
              <a:t>[] . (params) expr++ expr--</a:t>
            </a:r>
          </a:p>
          <a:p>
            <a:pPr marL="180000" algn="just">
              <a:spcBef>
                <a:spcPts val="0"/>
              </a:spcBef>
            </a:pPr>
            <a:r>
              <a:rPr lang="en-US" sz="2000" dirty="0"/>
              <a:t>unary operators 	</a:t>
            </a:r>
            <a:r>
              <a:rPr lang="en-US" sz="2000" dirty="0">
                <a:latin typeface="Courier"/>
              </a:rPr>
              <a:t>++expr --expr +expr -expr ~ !</a:t>
            </a:r>
          </a:p>
          <a:p>
            <a:pPr marL="180000" algn="just">
              <a:spcBef>
                <a:spcPts val="0"/>
              </a:spcBef>
            </a:pPr>
            <a:r>
              <a:rPr lang="en-US" sz="2000" dirty="0"/>
              <a:t>creation or cast 	</a:t>
            </a:r>
            <a:r>
              <a:rPr lang="en-US" sz="2000" dirty="0">
                <a:latin typeface="Courier"/>
              </a:rPr>
              <a:t>new (type)expr</a:t>
            </a:r>
          </a:p>
          <a:p>
            <a:pPr marL="180000" algn="just">
              <a:spcBef>
                <a:spcPts val="0"/>
              </a:spcBef>
            </a:pPr>
            <a:r>
              <a:rPr lang="en-IN" sz="2000" dirty="0"/>
              <a:t>multiplicative 		</a:t>
            </a:r>
            <a:r>
              <a:rPr lang="en-IN" sz="2000" dirty="0">
                <a:latin typeface="Courier"/>
              </a:rPr>
              <a:t>* / %</a:t>
            </a:r>
          </a:p>
          <a:p>
            <a:pPr marL="180000" algn="just">
              <a:spcBef>
                <a:spcPts val="0"/>
              </a:spcBef>
            </a:pPr>
            <a:r>
              <a:rPr lang="en-IN" sz="2000" dirty="0"/>
              <a:t>additive 		</a:t>
            </a:r>
            <a:r>
              <a:rPr lang="en-IN" sz="2000" dirty="0">
                <a:latin typeface="Courier"/>
              </a:rPr>
              <a:t>+ -</a:t>
            </a:r>
          </a:p>
          <a:p>
            <a:pPr marL="180000" algn="just">
              <a:spcBef>
                <a:spcPts val="0"/>
              </a:spcBef>
            </a:pPr>
            <a:r>
              <a:rPr lang="en-IN" sz="2000" dirty="0"/>
              <a:t>shift 			</a:t>
            </a:r>
            <a:r>
              <a:rPr lang="en-IN" sz="2000" dirty="0">
                <a:latin typeface="Courier"/>
              </a:rPr>
              <a:t>&lt;&lt; &gt;&gt; &gt;&gt;&gt;</a:t>
            </a:r>
          </a:p>
          <a:p>
            <a:pPr marL="180000" algn="just">
              <a:spcBef>
                <a:spcPts val="0"/>
              </a:spcBef>
            </a:pPr>
            <a:r>
              <a:rPr lang="en-IN" sz="2000" dirty="0"/>
              <a:t>relational 		</a:t>
            </a:r>
            <a:r>
              <a:rPr lang="en-IN" sz="2000" dirty="0">
                <a:latin typeface="Courier"/>
              </a:rPr>
              <a:t>&lt; &gt; &gt;= &lt;= </a:t>
            </a:r>
            <a:r>
              <a:rPr lang="en-IN" sz="2000" dirty="0" err="1">
                <a:latin typeface="Courier"/>
              </a:rPr>
              <a:t>instanceof</a:t>
            </a:r>
            <a:endParaRPr lang="en-IN" sz="2000" dirty="0">
              <a:latin typeface="Courier"/>
            </a:endParaRPr>
          </a:p>
          <a:p>
            <a:pPr marL="180000" algn="just">
              <a:spcBef>
                <a:spcPts val="0"/>
              </a:spcBef>
            </a:pPr>
            <a:r>
              <a:rPr lang="en-IN" sz="2000" dirty="0"/>
              <a:t>equality 		</a:t>
            </a:r>
            <a:r>
              <a:rPr lang="en-IN" sz="2000" dirty="0">
                <a:latin typeface="Courier"/>
              </a:rPr>
              <a:t>== !=</a:t>
            </a:r>
          </a:p>
          <a:p>
            <a:pPr marL="180000" algn="just">
              <a:spcBef>
                <a:spcPts val="0"/>
              </a:spcBef>
            </a:pPr>
            <a:r>
              <a:rPr lang="en-IN" sz="2000" dirty="0"/>
              <a:t>AND 			</a:t>
            </a:r>
            <a:r>
              <a:rPr lang="en-IN" sz="2000" dirty="0">
                <a:latin typeface="Courier"/>
              </a:rPr>
              <a:t>&amp;</a:t>
            </a:r>
          </a:p>
          <a:p>
            <a:pPr marL="180000" algn="just">
              <a:spcBef>
                <a:spcPts val="0"/>
              </a:spcBef>
            </a:pPr>
            <a:r>
              <a:rPr lang="en-IN" sz="2000" dirty="0"/>
              <a:t>exclusive OR 		</a:t>
            </a:r>
            <a:r>
              <a:rPr lang="en-IN" sz="2000" dirty="0">
                <a:latin typeface="Courier"/>
              </a:rPr>
              <a:t>^</a:t>
            </a:r>
          </a:p>
          <a:p>
            <a:pPr marL="180000" algn="just">
              <a:spcBef>
                <a:spcPts val="0"/>
              </a:spcBef>
            </a:pPr>
            <a:r>
              <a:rPr lang="en-IN" sz="2000" dirty="0"/>
              <a:t>inclusive OR 		</a:t>
            </a:r>
            <a:r>
              <a:rPr lang="en-IN" sz="2000" dirty="0">
                <a:latin typeface="Courier"/>
              </a:rPr>
              <a:t>|</a:t>
            </a:r>
          </a:p>
          <a:p>
            <a:pPr marL="180000" algn="just">
              <a:spcBef>
                <a:spcPts val="0"/>
              </a:spcBef>
            </a:pPr>
            <a:r>
              <a:rPr lang="en-IN" sz="2000" dirty="0"/>
              <a:t>conditional AND </a:t>
            </a:r>
            <a:r>
              <a:rPr lang="en-IN" sz="2000"/>
              <a:t>	</a:t>
            </a:r>
            <a:r>
              <a:rPr lang="en-IN" sz="2000">
                <a:latin typeface="Courier"/>
              </a:rPr>
              <a:t>&amp;&amp;</a:t>
            </a:r>
            <a:endParaRPr lang="en-IN" sz="2000" dirty="0">
              <a:latin typeface="Courier"/>
            </a:endParaRPr>
          </a:p>
          <a:p>
            <a:pPr marL="180000" algn="just">
              <a:spcBef>
                <a:spcPts val="0"/>
              </a:spcBef>
            </a:pPr>
            <a:r>
              <a:rPr lang="en-IN" sz="2000" dirty="0"/>
              <a:t>conditional OR 		</a:t>
            </a:r>
            <a:r>
              <a:rPr lang="en-IN" sz="2000" dirty="0">
                <a:latin typeface="Courier"/>
              </a:rPr>
              <a:t>||</a:t>
            </a:r>
          </a:p>
          <a:p>
            <a:pPr marL="180000" algn="just">
              <a:spcBef>
                <a:spcPts val="0"/>
              </a:spcBef>
            </a:pPr>
            <a:r>
              <a:rPr lang="en-IN" sz="2000" dirty="0"/>
              <a:t>conditional 		</a:t>
            </a:r>
            <a:r>
              <a:rPr lang="en-IN" sz="2000" dirty="0">
                <a:latin typeface="Courier"/>
              </a:rPr>
              <a:t>?:</a:t>
            </a:r>
          </a:p>
          <a:p>
            <a:pPr marL="180000" algn="just">
              <a:spcBef>
                <a:spcPts val="0"/>
              </a:spcBef>
            </a:pPr>
            <a:r>
              <a:rPr lang="en-IN" sz="2000" dirty="0"/>
              <a:t>assignment 		</a:t>
            </a:r>
            <a:r>
              <a:rPr lang="en-IN" sz="2000" dirty="0">
                <a:latin typeface="Courier"/>
              </a:rPr>
              <a:t>= += -= *= /= %= &gt;&gt;= &lt;&lt;= &gt;&gt;&gt;= &amp;= ^= |=</a:t>
            </a:r>
            <a:endParaRPr lang="en-US" sz="2000" b="1" dirty="0">
              <a:latin typeface="Courier"/>
            </a:endParaRPr>
          </a:p>
        </p:txBody>
      </p:sp>
    </p:spTree>
    <p:extLst>
      <p:ext uri="{BB962C8B-B14F-4D97-AF65-F5344CB8AC3E}">
        <p14:creationId xmlns:p14="http://schemas.microsoft.com/office/powerpoint/2010/main" val="34545647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523999" y="1271684"/>
            <a:ext cx="9714271" cy="4731026"/>
          </a:xfrm>
        </p:spPr>
        <p:txBody>
          <a:bodyPr>
            <a:noAutofit/>
          </a:bodyPr>
          <a:lstStyle/>
          <a:p>
            <a:pPr marL="342900" indent="-342900" algn="just">
              <a:buFont typeface="Arial" panose="020B0604020202020204" pitchFamily="34" charset="0"/>
              <a:buChar char="•"/>
            </a:pPr>
            <a:r>
              <a:rPr lang="en-US" sz="2000" dirty="0"/>
              <a:t>All binary operators except assignment operators are left-associative. Assignment is right-associative. In other words, </a:t>
            </a:r>
            <a:r>
              <a:rPr lang="en-US" sz="2000" dirty="0">
                <a:latin typeface="Courier"/>
              </a:rPr>
              <a:t>a=b=c</a:t>
            </a:r>
            <a:r>
              <a:rPr lang="en-US" sz="2000" dirty="0"/>
              <a:t> is equivalent to </a:t>
            </a:r>
            <a:r>
              <a:rPr lang="en-US" sz="2000" dirty="0">
                <a:latin typeface="Courier"/>
              </a:rPr>
              <a:t>a=(b=c), </a:t>
            </a:r>
            <a:r>
              <a:rPr lang="en-US" sz="2000" dirty="0"/>
              <a:t>so it is convenient to chain assignments together. The conditional </a:t>
            </a:r>
            <a:r>
              <a:rPr lang="en-IN" sz="2000" dirty="0"/>
              <a:t>operator ?: is right-associative.</a:t>
            </a:r>
          </a:p>
          <a:p>
            <a:pPr marL="342900" indent="-342900" algn="just">
              <a:buFont typeface="Arial" panose="020B0604020202020204" pitchFamily="34" charset="0"/>
              <a:buChar char="•"/>
            </a:pPr>
            <a:endParaRPr lang="en-US" sz="2000" b="1" dirty="0">
              <a:latin typeface="Courier"/>
            </a:endParaRPr>
          </a:p>
        </p:txBody>
      </p:sp>
    </p:spTree>
    <p:extLst>
      <p:ext uri="{BB962C8B-B14F-4D97-AF65-F5344CB8AC3E}">
        <p14:creationId xmlns:p14="http://schemas.microsoft.com/office/powerpoint/2010/main" val="41987923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382" y="2739836"/>
            <a:ext cx="10515600" cy="1325563"/>
          </a:xfrm>
        </p:spPr>
        <p:txBody>
          <a:bodyPr>
            <a:normAutofit/>
          </a:bodyPr>
          <a:lstStyle/>
          <a:p>
            <a:pPr algn="ctr"/>
            <a:r>
              <a:rPr lang="en-US" sz="6000" b="1" dirty="0">
                <a:solidFill>
                  <a:srgbClr val="0070C0"/>
                </a:solidFill>
              </a:rPr>
              <a:t>Control Statements</a:t>
            </a:r>
          </a:p>
        </p:txBody>
      </p:sp>
    </p:spTree>
    <p:extLst>
      <p:ext uri="{BB962C8B-B14F-4D97-AF65-F5344CB8AC3E}">
        <p14:creationId xmlns:p14="http://schemas.microsoft.com/office/powerpoint/2010/main" val="32564725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smtClean="0">
                <a:solidFill>
                  <a:srgbClr val="C00000"/>
                </a:solidFill>
                <a:latin typeface="Times New Roman" panose="02020603050405020304" pitchFamily="18" charset="0"/>
                <a:cs typeface="Times New Roman" panose="02020603050405020304" pitchFamily="18" charset="0"/>
              </a:rPr>
              <a:t>Jump statement</a:t>
            </a:r>
            <a:endParaRPr lang="en-IN" sz="4400" b="1" dirty="0">
              <a:solidFill>
                <a:srgbClr val="C00000"/>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1523999" y="1271684"/>
            <a:ext cx="9714271" cy="4731026"/>
          </a:xfrm>
        </p:spPr>
        <p:txBody>
          <a:bodyPr>
            <a:noAutofit/>
          </a:bodyPr>
          <a:lstStyle/>
          <a:p>
            <a:pPr marL="342900" indent="-342900" algn="just">
              <a:buFont typeface="Arial" panose="020B0604020202020204" pitchFamily="34" charset="0"/>
              <a:buChar char="•"/>
            </a:pPr>
            <a:r>
              <a:rPr lang="en-US" sz="2000" dirty="0" smtClean="0"/>
              <a:t>Continue</a:t>
            </a:r>
          </a:p>
          <a:p>
            <a:pPr marL="342900" indent="-342900" algn="just">
              <a:buFont typeface="Arial" panose="020B0604020202020204" pitchFamily="34" charset="0"/>
              <a:buChar char="•"/>
            </a:pPr>
            <a:r>
              <a:rPr lang="en-US" sz="2000" dirty="0" smtClean="0"/>
              <a:t>Break </a:t>
            </a:r>
          </a:p>
          <a:p>
            <a:pPr marL="342900" indent="-342900" algn="just">
              <a:buFont typeface="Arial" panose="020B0604020202020204" pitchFamily="34" charset="0"/>
              <a:buChar char="•"/>
            </a:pPr>
            <a:r>
              <a:rPr lang="en-US" sz="2000" strike="sngStrike" dirty="0" smtClean="0"/>
              <a:t>Goto statement (No </a:t>
            </a:r>
            <a:r>
              <a:rPr lang="en-US" sz="2000" strike="sngStrike" dirty="0" err="1" smtClean="0"/>
              <a:t>goto</a:t>
            </a:r>
            <a:r>
              <a:rPr lang="en-US" sz="2000" strike="sngStrike" dirty="0" smtClean="0"/>
              <a:t> statement in java)</a:t>
            </a:r>
            <a:endParaRPr lang="en-IN" sz="2000" strike="sngStrike" dirty="0"/>
          </a:p>
          <a:p>
            <a:pPr marL="342900" indent="-342900" algn="just">
              <a:buFont typeface="Arial" panose="020B0604020202020204" pitchFamily="34" charset="0"/>
              <a:buChar char="•"/>
            </a:pPr>
            <a:endParaRPr lang="en-US" sz="2000" b="1" dirty="0">
              <a:latin typeface="Courier"/>
            </a:endParaRPr>
          </a:p>
        </p:txBody>
      </p:sp>
    </p:spTree>
    <p:extLst>
      <p:ext uri="{BB962C8B-B14F-4D97-AF65-F5344CB8AC3E}">
        <p14:creationId xmlns:p14="http://schemas.microsoft.com/office/powerpoint/2010/main" val="6180594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1574" y="838200"/>
            <a:ext cx="7890026" cy="4938730"/>
          </a:xfrm>
          <a:prstGeom prst="rect">
            <a:avLst/>
          </a:prstGeom>
        </p:spPr>
      </p:pic>
      <p:sp>
        <p:nvSpPr>
          <p:cNvPr id="5" name="TextBox 4"/>
          <p:cNvSpPr txBox="1"/>
          <p:nvPr/>
        </p:nvSpPr>
        <p:spPr>
          <a:xfrm>
            <a:off x="973760" y="304800"/>
            <a:ext cx="3064840" cy="369332"/>
          </a:xfrm>
          <a:prstGeom prst="rect">
            <a:avLst/>
          </a:prstGeom>
          <a:noFill/>
        </p:spPr>
        <p:txBody>
          <a:bodyPr wrap="square" rtlCol="0">
            <a:spAutoFit/>
          </a:bodyPr>
          <a:lstStyle/>
          <a:p>
            <a:r>
              <a:rPr lang="en-US" dirty="0" smtClean="0"/>
              <a:t>Continue statement</a:t>
            </a:r>
            <a:endParaRPr lang="en-US" dirty="0"/>
          </a:p>
        </p:txBody>
      </p:sp>
    </p:spTree>
    <p:extLst>
      <p:ext uri="{BB962C8B-B14F-4D97-AF65-F5344CB8AC3E}">
        <p14:creationId xmlns:p14="http://schemas.microsoft.com/office/powerpoint/2010/main" val="22040333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399" y="990600"/>
            <a:ext cx="9366913" cy="4419600"/>
          </a:xfrm>
          <a:prstGeom prst="rect">
            <a:avLst/>
          </a:prstGeom>
        </p:spPr>
      </p:pic>
      <p:sp>
        <p:nvSpPr>
          <p:cNvPr id="5" name="TextBox 4"/>
          <p:cNvSpPr txBox="1"/>
          <p:nvPr/>
        </p:nvSpPr>
        <p:spPr>
          <a:xfrm>
            <a:off x="381000" y="381000"/>
            <a:ext cx="1864613" cy="369332"/>
          </a:xfrm>
          <a:prstGeom prst="rect">
            <a:avLst/>
          </a:prstGeom>
          <a:noFill/>
        </p:spPr>
        <p:txBody>
          <a:bodyPr wrap="none" rtlCol="0">
            <a:spAutoFit/>
          </a:bodyPr>
          <a:lstStyle/>
          <a:p>
            <a:r>
              <a:rPr lang="en-US" dirty="0" smtClean="0"/>
              <a:t>Break statement</a:t>
            </a:r>
            <a:endParaRPr lang="en-US" dirty="0"/>
          </a:p>
        </p:txBody>
      </p:sp>
    </p:spTree>
    <p:extLst>
      <p:ext uri="{BB962C8B-B14F-4D97-AF65-F5344CB8AC3E}">
        <p14:creationId xmlns:p14="http://schemas.microsoft.com/office/powerpoint/2010/main" val="982374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76200" y="228600"/>
            <a:ext cx="11734800" cy="4038600"/>
          </a:xfrm>
        </p:spPr>
        <p:txBody>
          <a:bodyPr>
            <a:noAutofit/>
          </a:bodyPr>
          <a:lstStyle/>
          <a:p>
            <a:pPr marL="457200" indent="-457200" algn="just">
              <a:buFontTx/>
              <a:buAutoNum type="arabicPeriod"/>
            </a:pPr>
            <a:r>
              <a:rPr lang="en-IN" b="1" dirty="0" smtClean="0"/>
              <a:t>Floating </a:t>
            </a:r>
            <a:r>
              <a:rPr lang="en-IN" b="1" dirty="0"/>
              <a:t>Arithmetic</a:t>
            </a:r>
            <a:r>
              <a:rPr lang="en-IN" b="1" dirty="0" smtClean="0"/>
              <a:t>: </a:t>
            </a:r>
          </a:p>
          <a:p>
            <a:pPr algn="just"/>
            <a:endParaRPr lang="en-IN" b="1" dirty="0" smtClean="0"/>
          </a:p>
          <a:p>
            <a:pPr marL="457200" indent="-457200" algn="just">
              <a:buFont typeface="Arial" panose="020B0604020202020204" pitchFamily="34" charset="0"/>
              <a:buChar char="•"/>
            </a:pPr>
            <a:r>
              <a:rPr lang="en-US" dirty="0" smtClean="0"/>
              <a:t>Arithmetic </a:t>
            </a:r>
            <a:r>
              <a:rPr lang="en-US" dirty="0"/>
              <a:t>with finite operands performs as expected, within the limits of precision of double or float</a:t>
            </a:r>
            <a:r>
              <a:rPr lang="en-US" dirty="0" smtClean="0"/>
              <a:t>.</a:t>
            </a:r>
          </a:p>
          <a:p>
            <a:pPr marL="457200" indent="-457200" algn="just">
              <a:buFont typeface="Arial" panose="020B0604020202020204" pitchFamily="34" charset="0"/>
              <a:buChar char="•"/>
            </a:pPr>
            <a:r>
              <a:rPr lang="en-US" dirty="0" smtClean="0"/>
              <a:t>In java we can have results of floating point arithmetic as infinity and </a:t>
            </a:r>
            <a:r>
              <a:rPr lang="en-US" dirty="0" err="1" smtClean="0"/>
              <a:t>NaN</a:t>
            </a:r>
            <a:r>
              <a:rPr lang="en-US" dirty="0" smtClean="0"/>
              <a:t>(Not-a-Number).</a:t>
            </a:r>
          </a:p>
          <a:p>
            <a:pPr algn="just"/>
            <a:endParaRPr lang="en-US" dirty="0" smtClean="0"/>
          </a:p>
          <a:p>
            <a:pPr marL="457200" indent="-457200" algn="just">
              <a:buFont typeface="Arial" panose="020B0604020202020204" pitchFamily="34" charset="0"/>
              <a:buChar char="•"/>
            </a:pPr>
            <a:r>
              <a:rPr lang="en-US" b="1" dirty="0" err="1"/>
              <a:t>NaN</a:t>
            </a:r>
            <a:r>
              <a:rPr lang="en-US" b="1" dirty="0"/>
              <a:t> (Not-a-Number</a:t>
            </a:r>
            <a:r>
              <a:rPr lang="en-US" b="1" dirty="0" smtClean="0"/>
              <a:t>):</a:t>
            </a:r>
          </a:p>
          <a:p>
            <a:pPr algn="just"/>
            <a:endParaRPr lang="en-US" dirty="0"/>
          </a:p>
          <a:p>
            <a:pPr marL="457200" indent="-457200" algn="just">
              <a:buFont typeface="Arial" panose="020B0604020202020204" pitchFamily="34" charset="0"/>
              <a:buChar char="•"/>
            </a:pPr>
            <a:r>
              <a:rPr lang="en-US" dirty="0" err="1"/>
              <a:t>NaN</a:t>
            </a:r>
            <a:r>
              <a:rPr lang="en-US" dirty="0"/>
              <a:t> represents a value that is not a valid number in the usual sense</a:t>
            </a:r>
            <a:r>
              <a:rPr lang="en-US" dirty="0" smtClean="0"/>
              <a:t>.</a:t>
            </a:r>
            <a:endParaRPr lang="en-US" dirty="0"/>
          </a:p>
          <a:p>
            <a:pPr marL="457200" indent="-457200" algn="just">
              <a:buFont typeface="Arial" panose="020B0604020202020204" pitchFamily="34" charset="0"/>
              <a:buChar char="•"/>
            </a:pPr>
            <a:r>
              <a:rPr lang="en-US" dirty="0"/>
              <a:t>It is typically the result of operations that produce undefined or indeterminate results, such as dividing zero by zero or taking the square root of a negative number</a:t>
            </a:r>
            <a:r>
              <a:rPr lang="en-US" dirty="0" smtClean="0"/>
              <a:t>.</a:t>
            </a:r>
          </a:p>
          <a:p>
            <a:pPr marL="457200" indent="-457200" algn="just">
              <a:buFont typeface="Arial" panose="020B0604020202020204" pitchFamily="34" charset="0"/>
              <a:buChar char="•"/>
            </a:pPr>
            <a:r>
              <a:rPr lang="en-US" dirty="0" err="1"/>
              <a:t>NaN</a:t>
            </a:r>
            <a:r>
              <a:rPr lang="en-US" dirty="0"/>
              <a:t> values are often used to indicate that a computation could not produce a meaningful result due to mathematical or computational reasons</a:t>
            </a:r>
            <a:r>
              <a:rPr lang="en-US" dirty="0" smtClean="0"/>
              <a:t>.</a:t>
            </a:r>
            <a:endParaRPr lang="en-US" dirty="0"/>
          </a:p>
          <a:p>
            <a:pPr marL="457200" indent="-457200" algn="just">
              <a:buFont typeface="Arial" panose="020B0604020202020204" pitchFamily="34" charset="0"/>
              <a:buChar char="•"/>
            </a:pPr>
            <a:r>
              <a:rPr lang="en-US" dirty="0"/>
              <a:t>I</a:t>
            </a:r>
            <a:r>
              <a:rPr lang="en-US" dirty="0" smtClean="0"/>
              <a:t>f </a:t>
            </a:r>
            <a:r>
              <a:rPr lang="en-US" dirty="0"/>
              <a:t>you perform arithmetic involving a </a:t>
            </a:r>
            <a:r>
              <a:rPr lang="en-US" dirty="0" err="1"/>
              <a:t>NaN</a:t>
            </a:r>
            <a:r>
              <a:rPr lang="en-US" dirty="0"/>
              <a:t>, the result will also be </a:t>
            </a:r>
            <a:r>
              <a:rPr lang="en-US" dirty="0" err="1"/>
              <a:t>NaN</a:t>
            </a:r>
            <a:r>
              <a:rPr lang="en-US" dirty="0"/>
              <a:t>.</a:t>
            </a:r>
            <a:endParaRPr lang="en-US" dirty="0" smtClean="0"/>
          </a:p>
          <a:p>
            <a:pPr marL="457200" indent="-457200" algn="just">
              <a:buFont typeface="Arial" panose="020B0604020202020204" pitchFamily="34" charset="0"/>
              <a:buChar char="•"/>
            </a:pPr>
            <a:r>
              <a:rPr lang="en-US" dirty="0" smtClean="0"/>
              <a:t>We </a:t>
            </a:r>
            <a:r>
              <a:rPr lang="en-US" dirty="0"/>
              <a:t>can test for </a:t>
            </a:r>
            <a:r>
              <a:rPr lang="en-US" dirty="0" err="1"/>
              <a:t>NaN</a:t>
            </a:r>
            <a:r>
              <a:rPr lang="en-US" dirty="0"/>
              <a:t> using the </a:t>
            </a:r>
            <a:r>
              <a:rPr lang="en-US" dirty="0" err="1"/>
              <a:t>Double.isNaN</a:t>
            </a:r>
            <a:r>
              <a:rPr lang="en-US" dirty="0"/>
              <a:t>() or </a:t>
            </a:r>
            <a:r>
              <a:rPr lang="en-US" dirty="0" err="1"/>
              <a:t>Float.isNaN</a:t>
            </a:r>
            <a:r>
              <a:rPr lang="en-US" dirty="0"/>
              <a:t>() methods</a:t>
            </a:r>
            <a:r>
              <a:rPr lang="en-US" dirty="0" smtClean="0"/>
              <a:t>.</a:t>
            </a:r>
          </a:p>
          <a:p>
            <a:pPr marL="457200" indent="-457200" algn="just">
              <a:buFont typeface="Arial" panose="020B0604020202020204" pitchFamily="34" charset="0"/>
              <a:buChar char="•"/>
            </a:pPr>
            <a:r>
              <a:rPr lang="en-US" dirty="0" smtClean="0"/>
              <a:t>We can also assign </a:t>
            </a:r>
            <a:r>
              <a:rPr lang="en-US" dirty="0" err="1" smtClean="0"/>
              <a:t>NaN</a:t>
            </a:r>
            <a:r>
              <a:rPr lang="en-US" dirty="0" smtClean="0"/>
              <a:t> to a variable.</a:t>
            </a:r>
          </a:p>
          <a:p>
            <a:pPr algn="just"/>
            <a:endParaRPr lang="en-US" dirty="0"/>
          </a:p>
        </p:txBody>
      </p:sp>
    </p:spTree>
    <p:extLst>
      <p:ext uri="{BB962C8B-B14F-4D97-AF65-F5344CB8AC3E}">
        <p14:creationId xmlns:p14="http://schemas.microsoft.com/office/powerpoint/2010/main" val="39707386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3991"/>
          </a:xfrm>
        </p:spPr>
        <p:txBody>
          <a:bodyPr/>
          <a:lstStyle/>
          <a:p>
            <a:r>
              <a:rPr lang="en-US" b="1" dirty="0">
                <a:solidFill>
                  <a:srgbClr val="0070C0"/>
                </a:solidFill>
              </a:rPr>
              <a:t>Java’s Selection Statements</a:t>
            </a:r>
            <a:endParaRPr lang="en-US" dirty="0">
              <a:solidFill>
                <a:srgbClr val="0070C0"/>
              </a:solidFill>
            </a:endParaRPr>
          </a:p>
        </p:txBody>
      </p:sp>
      <p:sp>
        <p:nvSpPr>
          <p:cNvPr id="3" name="Content Placeholder 2"/>
          <p:cNvSpPr>
            <a:spLocks noGrp="1"/>
          </p:cNvSpPr>
          <p:nvPr>
            <p:ph idx="1"/>
          </p:nvPr>
        </p:nvSpPr>
        <p:spPr>
          <a:xfrm>
            <a:off x="578892" y="1119116"/>
            <a:ext cx="10515600" cy="5268036"/>
          </a:xfrm>
        </p:spPr>
        <p:txBody>
          <a:bodyPr>
            <a:normAutofit/>
          </a:bodyPr>
          <a:lstStyle/>
          <a:p>
            <a:r>
              <a:rPr lang="en-US" dirty="0"/>
              <a:t>Java supports two selection statements: </a:t>
            </a:r>
            <a:r>
              <a:rPr lang="en-US" b="1" dirty="0"/>
              <a:t>if </a:t>
            </a:r>
            <a:r>
              <a:rPr lang="en-US" dirty="0"/>
              <a:t>and </a:t>
            </a:r>
            <a:r>
              <a:rPr lang="en-US" b="1" dirty="0"/>
              <a:t>switch</a:t>
            </a:r>
            <a:r>
              <a:rPr lang="en-US" dirty="0"/>
              <a:t>.</a:t>
            </a:r>
          </a:p>
          <a:p>
            <a:r>
              <a:rPr lang="en-US" dirty="0"/>
              <a:t>These statements allow you to control the flow of your program’s execution based upon conditions known only during run time.</a:t>
            </a:r>
          </a:p>
          <a:p>
            <a:r>
              <a:rPr lang="en-US" b="1" dirty="0"/>
              <a:t>If</a:t>
            </a:r>
          </a:p>
          <a:p>
            <a:pPr lvl="1">
              <a:buFont typeface="Wingdings" panose="05000000000000000000" pitchFamily="2" charset="2"/>
              <a:buChar char="§"/>
            </a:pPr>
            <a:r>
              <a:rPr lang="en-US" dirty="0"/>
              <a:t>The </a:t>
            </a:r>
            <a:r>
              <a:rPr lang="en-US" b="1" dirty="0"/>
              <a:t>if </a:t>
            </a:r>
            <a:r>
              <a:rPr lang="en-US" dirty="0"/>
              <a:t>statement is Java’s conditional branch statement.</a:t>
            </a:r>
          </a:p>
          <a:p>
            <a:pPr lvl="1">
              <a:buFont typeface="Wingdings" panose="05000000000000000000" pitchFamily="2" charset="2"/>
              <a:buChar char="§"/>
            </a:pPr>
            <a:r>
              <a:rPr lang="en-US" dirty="0"/>
              <a:t>The general form of the </a:t>
            </a:r>
            <a:r>
              <a:rPr lang="en-US" b="1" dirty="0"/>
              <a:t>if </a:t>
            </a:r>
            <a:r>
              <a:rPr lang="en-US" dirty="0"/>
              <a:t>statement:</a:t>
            </a:r>
          </a:p>
          <a:p>
            <a:pPr marL="457200" lvl="1" indent="0">
              <a:buNone/>
            </a:pPr>
            <a:r>
              <a:rPr lang="en-US" dirty="0"/>
              <a:t>	if (</a:t>
            </a:r>
            <a:r>
              <a:rPr lang="en-US" i="1" dirty="0"/>
              <a:t>condition</a:t>
            </a:r>
            <a:r>
              <a:rPr lang="en-US" dirty="0"/>
              <a:t>) </a:t>
            </a:r>
            <a:r>
              <a:rPr lang="en-US" i="1" dirty="0"/>
              <a:t>statement1</a:t>
            </a:r>
            <a:r>
              <a:rPr lang="en-US" dirty="0"/>
              <a:t>;</a:t>
            </a:r>
          </a:p>
          <a:p>
            <a:pPr marL="457200" lvl="1" indent="0">
              <a:buNone/>
            </a:pPr>
            <a:r>
              <a:rPr lang="en-US" dirty="0"/>
              <a:t>	else </a:t>
            </a:r>
            <a:r>
              <a:rPr lang="en-US" i="1" dirty="0"/>
              <a:t>statement2</a:t>
            </a:r>
            <a:r>
              <a:rPr lang="en-US" dirty="0"/>
              <a:t>;</a:t>
            </a:r>
          </a:p>
          <a:p>
            <a:pPr lvl="1">
              <a:buFont typeface="Wingdings" panose="05000000000000000000" pitchFamily="2" charset="2"/>
              <a:buChar char="§"/>
            </a:pPr>
            <a:r>
              <a:rPr lang="en-US" dirty="0"/>
              <a:t>Here, each </a:t>
            </a:r>
            <a:r>
              <a:rPr lang="en-US" i="1" dirty="0"/>
              <a:t>statement </a:t>
            </a:r>
            <a:r>
              <a:rPr lang="en-US" dirty="0"/>
              <a:t>may be a single statement or a compound statement enclosed in curly braces (that is, a </a:t>
            </a:r>
            <a:r>
              <a:rPr lang="en-US" i="1" dirty="0"/>
              <a:t>block</a:t>
            </a:r>
            <a:r>
              <a:rPr lang="en-US" dirty="0"/>
              <a:t>).</a:t>
            </a:r>
          </a:p>
          <a:p>
            <a:pPr lvl="1">
              <a:buFont typeface="Wingdings" panose="05000000000000000000" pitchFamily="2" charset="2"/>
              <a:buChar char="§"/>
            </a:pPr>
            <a:r>
              <a:rPr lang="en-US" dirty="0"/>
              <a:t>The </a:t>
            </a:r>
            <a:r>
              <a:rPr lang="en-US" i="1" dirty="0"/>
              <a:t>condition </a:t>
            </a:r>
            <a:r>
              <a:rPr lang="en-US" dirty="0"/>
              <a:t>is any expression that returns a </a:t>
            </a:r>
            <a:r>
              <a:rPr lang="en-US" b="1" dirty="0" err="1"/>
              <a:t>boolean</a:t>
            </a:r>
            <a:r>
              <a:rPr lang="en-US" b="1" dirty="0"/>
              <a:t> </a:t>
            </a:r>
            <a:r>
              <a:rPr lang="en-US" dirty="0"/>
              <a:t>value.</a:t>
            </a:r>
          </a:p>
          <a:p>
            <a:pPr lvl="1">
              <a:buFont typeface="Wingdings" panose="05000000000000000000" pitchFamily="2" charset="2"/>
              <a:buChar char="§"/>
            </a:pPr>
            <a:r>
              <a:rPr lang="en-US" dirty="0"/>
              <a:t>The </a:t>
            </a:r>
            <a:r>
              <a:rPr lang="en-US" b="1" dirty="0"/>
              <a:t>else </a:t>
            </a:r>
            <a:r>
              <a:rPr lang="en-US" dirty="0"/>
              <a:t>clause is optional.</a:t>
            </a:r>
          </a:p>
        </p:txBody>
      </p:sp>
    </p:spTree>
    <p:extLst>
      <p:ext uri="{BB962C8B-B14F-4D97-AF65-F5344CB8AC3E}">
        <p14:creationId xmlns:p14="http://schemas.microsoft.com/office/powerpoint/2010/main" val="32452390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472" y="990600"/>
            <a:ext cx="10515600" cy="2487068"/>
          </a:xfrm>
        </p:spPr>
        <p:txBody>
          <a:bodyPr/>
          <a:lstStyle/>
          <a:p>
            <a:r>
              <a:rPr lang="en-US" b="1" dirty="0"/>
              <a:t>Nested ifs</a:t>
            </a:r>
          </a:p>
          <a:p>
            <a:r>
              <a:rPr lang="en-US" dirty="0"/>
              <a:t>A </a:t>
            </a:r>
            <a:r>
              <a:rPr lang="en-US" i="1" dirty="0"/>
              <a:t>nested </a:t>
            </a:r>
            <a:r>
              <a:rPr lang="en-US" b="1" dirty="0"/>
              <a:t>if </a:t>
            </a:r>
            <a:r>
              <a:rPr lang="en-US" dirty="0"/>
              <a:t>is an </a:t>
            </a:r>
            <a:r>
              <a:rPr lang="en-US" b="1" dirty="0"/>
              <a:t>if </a:t>
            </a:r>
            <a:r>
              <a:rPr lang="en-US" dirty="0"/>
              <a:t>statement that is the target of another </a:t>
            </a:r>
            <a:r>
              <a:rPr lang="en-US" b="1" dirty="0"/>
              <a:t>if </a:t>
            </a:r>
            <a:r>
              <a:rPr lang="en-US" dirty="0"/>
              <a:t>or </a:t>
            </a:r>
            <a:r>
              <a:rPr lang="en-US" b="1" dirty="0"/>
              <a:t>else</a:t>
            </a:r>
            <a:r>
              <a:rPr lang="en-US" dirty="0"/>
              <a:t>.</a:t>
            </a:r>
          </a:p>
          <a:p>
            <a:r>
              <a:rPr lang="en-US" dirty="0"/>
              <a:t>When you nest </a:t>
            </a:r>
            <a:r>
              <a:rPr lang="en-US" b="1" dirty="0"/>
              <a:t>if</a:t>
            </a:r>
            <a:r>
              <a:rPr lang="en-US" dirty="0"/>
              <a:t>s, the main thing to remember is that an </a:t>
            </a:r>
            <a:r>
              <a:rPr lang="en-US" b="1" dirty="0"/>
              <a:t>else </a:t>
            </a:r>
            <a:r>
              <a:rPr lang="en-US" dirty="0"/>
              <a:t>statement always refers to the nearest </a:t>
            </a:r>
            <a:r>
              <a:rPr lang="en-US" b="1" dirty="0"/>
              <a:t>if </a:t>
            </a:r>
            <a:r>
              <a:rPr lang="en-US" dirty="0"/>
              <a:t>statement that is within the same block as the </a:t>
            </a:r>
            <a:r>
              <a:rPr lang="en-US" b="1" dirty="0"/>
              <a:t>else </a:t>
            </a:r>
            <a:r>
              <a:rPr lang="en-US" dirty="0"/>
              <a:t>and that is not already associated with an </a:t>
            </a:r>
            <a:r>
              <a:rPr lang="en-US" b="1" dirty="0"/>
              <a:t>else</a:t>
            </a:r>
            <a:r>
              <a:rPr lang="en-US" dirty="0"/>
              <a:t>.</a:t>
            </a:r>
          </a:p>
          <a:p>
            <a:endParaRPr lang="en-US" dirty="0"/>
          </a:p>
        </p:txBody>
      </p:sp>
      <p:pic>
        <p:nvPicPr>
          <p:cNvPr id="4" name="Picture 3"/>
          <p:cNvPicPr>
            <a:picLocks noChangeAspect="1"/>
          </p:cNvPicPr>
          <p:nvPr/>
        </p:nvPicPr>
        <p:blipFill>
          <a:blip r:embed="rId2"/>
          <a:stretch>
            <a:fillRect/>
          </a:stretch>
        </p:blipFill>
        <p:spPr>
          <a:xfrm>
            <a:off x="401472" y="2438400"/>
            <a:ext cx="9445625" cy="2286000"/>
          </a:xfrm>
          <a:prstGeom prst="rect">
            <a:avLst/>
          </a:prstGeom>
        </p:spPr>
      </p:pic>
    </p:spTree>
    <p:extLst>
      <p:ext uri="{BB962C8B-B14F-4D97-AF65-F5344CB8AC3E}">
        <p14:creationId xmlns:p14="http://schemas.microsoft.com/office/powerpoint/2010/main" val="4113700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290" y="174246"/>
            <a:ext cx="10515600" cy="671915"/>
          </a:xfrm>
        </p:spPr>
        <p:txBody>
          <a:bodyPr/>
          <a:lstStyle/>
          <a:p>
            <a:r>
              <a:rPr lang="en-US" b="1" dirty="0"/>
              <a:t>The if-else-if Ladder</a:t>
            </a:r>
          </a:p>
          <a:p>
            <a:endParaRPr lang="en-US" dirty="0"/>
          </a:p>
        </p:txBody>
      </p:sp>
      <p:pic>
        <p:nvPicPr>
          <p:cNvPr id="4" name="Picture 3"/>
          <p:cNvPicPr>
            <a:picLocks noChangeAspect="1"/>
          </p:cNvPicPr>
          <p:nvPr/>
        </p:nvPicPr>
        <p:blipFill>
          <a:blip r:embed="rId2"/>
          <a:stretch>
            <a:fillRect/>
          </a:stretch>
        </p:blipFill>
        <p:spPr>
          <a:xfrm>
            <a:off x="569936" y="1173494"/>
            <a:ext cx="1771650" cy="2600325"/>
          </a:xfrm>
          <a:prstGeom prst="rect">
            <a:avLst/>
          </a:prstGeom>
        </p:spPr>
      </p:pic>
      <p:pic>
        <p:nvPicPr>
          <p:cNvPr id="5" name="Picture 4"/>
          <p:cNvPicPr>
            <a:picLocks noChangeAspect="1"/>
          </p:cNvPicPr>
          <p:nvPr/>
        </p:nvPicPr>
        <p:blipFill>
          <a:blip r:embed="rId3"/>
          <a:stretch>
            <a:fillRect/>
          </a:stretch>
        </p:blipFill>
        <p:spPr>
          <a:xfrm>
            <a:off x="3014377" y="942050"/>
            <a:ext cx="6484465" cy="5308625"/>
          </a:xfrm>
          <a:prstGeom prst="rect">
            <a:avLst/>
          </a:prstGeom>
        </p:spPr>
      </p:pic>
    </p:spTree>
    <p:extLst>
      <p:ext uri="{BB962C8B-B14F-4D97-AF65-F5344CB8AC3E}">
        <p14:creationId xmlns:p14="http://schemas.microsoft.com/office/powerpoint/2010/main" val="2526780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46" y="174058"/>
            <a:ext cx="10515600" cy="590218"/>
          </a:xfrm>
        </p:spPr>
        <p:txBody>
          <a:bodyPr>
            <a:normAutofit/>
          </a:bodyPr>
          <a:lstStyle/>
          <a:p>
            <a:r>
              <a:rPr lang="en-US" b="1" dirty="0">
                <a:solidFill>
                  <a:srgbClr val="0070C0"/>
                </a:solidFill>
              </a:rPr>
              <a:t>switch</a:t>
            </a:r>
            <a:endParaRPr lang="en-US" dirty="0">
              <a:solidFill>
                <a:srgbClr val="0070C0"/>
              </a:solidFill>
            </a:endParaRPr>
          </a:p>
        </p:txBody>
      </p:sp>
      <p:sp>
        <p:nvSpPr>
          <p:cNvPr id="3" name="Content Placeholder 2"/>
          <p:cNvSpPr>
            <a:spLocks noGrp="1"/>
          </p:cNvSpPr>
          <p:nvPr>
            <p:ph idx="1"/>
          </p:nvPr>
        </p:nvSpPr>
        <p:spPr>
          <a:xfrm>
            <a:off x="674427" y="883930"/>
            <a:ext cx="10515600" cy="1572667"/>
          </a:xfrm>
        </p:spPr>
        <p:txBody>
          <a:bodyPr/>
          <a:lstStyle/>
          <a:p>
            <a:r>
              <a:rPr lang="en-US" dirty="0"/>
              <a:t>The </a:t>
            </a:r>
            <a:r>
              <a:rPr lang="en-US" b="1" dirty="0"/>
              <a:t>switch </a:t>
            </a:r>
            <a:r>
              <a:rPr lang="en-US" dirty="0"/>
              <a:t>statement is Java’s </a:t>
            </a:r>
            <a:r>
              <a:rPr lang="en-US" dirty="0" err="1"/>
              <a:t>multiway</a:t>
            </a:r>
            <a:r>
              <a:rPr lang="en-US" dirty="0"/>
              <a:t> branch statement. </a:t>
            </a:r>
          </a:p>
          <a:p>
            <a:r>
              <a:rPr lang="en-US" dirty="0"/>
              <a:t>It provides an easy way to dispatch execution to different parts of your code based on the value of an expression.</a:t>
            </a:r>
          </a:p>
        </p:txBody>
      </p:sp>
      <p:pic>
        <p:nvPicPr>
          <p:cNvPr id="4" name="Picture 3"/>
          <p:cNvPicPr>
            <a:picLocks noChangeAspect="1"/>
          </p:cNvPicPr>
          <p:nvPr/>
        </p:nvPicPr>
        <p:blipFill>
          <a:blip r:embed="rId2"/>
          <a:stretch>
            <a:fillRect/>
          </a:stretch>
        </p:blipFill>
        <p:spPr>
          <a:xfrm>
            <a:off x="405097" y="2456597"/>
            <a:ext cx="2428875" cy="2571750"/>
          </a:xfrm>
          <a:prstGeom prst="rect">
            <a:avLst/>
          </a:prstGeom>
        </p:spPr>
      </p:pic>
      <p:pic>
        <p:nvPicPr>
          <p:cNvPr id="5" name="Picture 4"/>
          <p:cNvPicPr>
            <a:picLocks noChangeAspect="1"/>
          </p:cNvPicPr>
          <p:nvPr/>
        </p:nvPicPr>
        <p:blipFill>
          <a:blip r:embed="rId3"/>
          <a:stretch>
            <a:fillRect/>
          </a:stretch>
        </p:blipFill>
        <p:spPr>
          <a:xfrm>
            <a:off x="359604" y="5028347"/>
            <a:ext cx="3105150" cy="1257300"/>
          </a:xfrm>
          <a:prstGeom prst="rect">
            <a:avLst/>
          </a:prstGeom>
        </p:spPr>
      </p:pic>
      <p:pic>
        <p:nvPicPr>
          <p:cNvPr id="6" name="Picture 5"/>
          <p:cNvPicPr>
            <a:picLocks noChangeAspect="1"/>
          </p:cNvPicPr>
          <p:nvPr/>
        </p:nvPicPr>
        <p:blipFill>
          <a:blip r:embed="rId4"/>
          <a:stretch>
            <a:fillRect/>
          </a:stretch>
        </p:blipFill>
        <p:spPr>
          <a:xfrm>
            <a:off x="3510247" y="2293250"/>
            <a:ext cx="5448300" cy="4400550"/>
          </a:xfrm>
          <a:prstGeom prst="rect">
            <a:avLst/>
          </a:prstGeom>
        </p:spPr>
      </p:pic>
      <p:pic>
        <p:nvPicPr>
          <p:cNvPr id="7" name="Picture 6"/>
          <p:cNvPicPr>
            <a:picLocks noChangeAspect="1"/>
          </p:cNvPicPr>
          <p:nvPr/>
        </p:nvPicPr>
        <p:blipFill>
          <a:blip r:embed="rId5"/>
          <a:stretch>
            <a:fillRect/>
          </a:stretch>
        </p:blipFill>
        <p:spPr>
          <a:xfrm>
            <a:off x="8703434" y="2875317"/>
            <a:ext cx="3219450" cy="1981200"/>
          </a:xfrm>
          <a:prstGeom prst="rect">
            <a:avLst/>
          </a:prstGeom>
        </p:spPr>
      </p:pic>
    </p:spTree>
    <p:extLst>
      <p:ext uri="{BB962C8B-B14F-4D97-AF65-F5344CB8AC3E}">
        <p14:creationId xmlns:p14="http://schemas.microsoft.com/office/powerpoint/2010/main" val="31449940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7975" y="195546"/>
            <a:ext cx="5788925" cy="5536514"/>
          </a:xfrm>
          <a:prstGeom prst="rect">
            <a:avLst/>
          </a:prstGeom>
        </p:spPr>
      </p:pic>
      <p:pic>
        <p:nvPicPr>
          <p:cNvPr id="5" name="Picture 4"/>
          <p:cNvPicPr>
            <a:picLocks noChangeAspect="1"/>
          </p:cNvPicPr>
          <p:nvPr/>
        </p:nvPicPr>
        <p:blipFill>
          <a:blip r:embed="rId3"/>
          <a:stretch>
            <a:fillRect/>
          </a:stretch>
        </p:blipFill>
        <p:spPr>
          <a:xfrm>
            <a:off x="7206800" y="773160"/>
            <a:ext cx="4029075" cy="3209925"/>
          </a:xfrm>
          <a:prstGeom prst="rect">
            <a:avLst/>
          </a:prstGeom>
        </p:spPr>
      </p:pic>
    </p:spTree>
    <p:extLst>
      <p:ext uri="{BB962C8B-B14F-4D97-AF65-F5344CB8AC3E}">
        <p14:creationId xmlns:p14="http://schemas.microsoft.com/office/powerpoint/2010/main" val="6579980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164" y="187704"/>
            <a:ext cx="10515600" cy="521979"/>
          </a:xfrm>
        </p:spPr>
        <p:txBody>
          <a:bodyPr>
            <a:normAutofit/>
          </a:bodyPr>
          <a:lstStyle/>
          <a:p>
            <a:r>
              <a:rPr lang="en-US" b="1" dirty="0">
                <a:solidFill>
                  <a:srgbClr val="0070C0"/>
                </a:solidFill>
              </a:rPr>
              <a:t>Iteration Statements</a:t>
            </a:r>
            <a:endParaRPr lang="en-US" dirty="0">
              <a:solidFill>
                <a:srgbClr val="0070C0"/>
              </a:solidFill>
            </a:endParaRPr>
          </a:p>
        </p:txBody>
      </p:sp>
      <p:sp>
        <p:nvSpPr>
          <p:cNvPr id="3" name="Content Placeholder 2"/>
          <p:cNvSpPr>
            <a:spLocks noGrp="1"/>
          </p:cNvSpPr>
          <p:nvPr>
            <p:ph idx="1"/>
          </p:nvPr>
        </p:nvSpPr>
        <p:spPr>
          <a:xfrm>
            <a:off x="674427" y="856634"/>
            <a:ext cx="10515600" cy="5202972"/>
          </a:xfrm>
        </p:spPr>
        <p:txBody>
          <a:bodyPr>
            <a:normAutofit/>
          </a:bodyPr>
          <a:lstStyle/>
          <a:p>
            <a:r>
              <a:rPr lang="en-US" dirty="0"/>
              <a:t>Java’s iteration statements are </a:t>
            </a:r>
            <a:r>
              <a:rPr lang="en-US" b="1" dirty="0"/>
              <a:t>for</a:t>
            </a:r>
            <a:r>
              <a:rPr lang="en-US" dirty="0"/>
              <a:t>, </a:t>
            </a:r>
            <a:r>
              <a:rPr lang="en-US" b="1" dirty="0"/>
              <a:t>while</a:t>
            </a:r>
            <a:r>
              <a:rPr lang="en-US" dirty="0"/>
              <a:t>, and </a:t>
            </a:r>
            <a:r>
              <a:rPr lang="en-US" b="1" dirty="0"/>
              <a:t>do-while</a:t>
            </a:r>
            <a:r>
              <a:rPr lang="en-US" dirty="0"/>
              <a:t>.</a:t>
            </a:r>
          </a:p>
          <a:p>
            <a:r>
              <a:rPr lang="en-US" dirty="0"/>
              <a:t>These statements create what we commonly call </a:t>
            </a:r>
            <a:r>
              <a:rPr lang="en-US" i="1" dirty="0"/>
              <a:t>loops.</a:t>
            </a:r>
          </a:p>
          <a:p>
            <a:r>
              <a:rPr lang="en-US" b="1" dirty="0"/>
              <a:t>While</a:t>
            </a:r>
          </a:p>
          <a:p>
            <a:pPr lvl="1">
              <a:buFont typeface="Wingdings" panose="05000000000000000000" pitchFamily="2" charset="2"/>
              <a:buChar char="§"/>
            </a:pPr>
            <a:r>
              <a:rPr lang="en-US" dirty="0"/>
              <a:t>It repeats a statement or block while its controlling expression is true. Here is its general form:</a:t>
            </a:r>
          </a:p>
          <a:p>
            <a:pPr marL="457200" lvl="1" indent="0">
              <a:buNone/>
            </a:pPr>
            <a:r>
              <a:rPr lang="en-US" dirty="0"/>
              <a:t>	while(</a:t>
            </a:r>
            <a:r>
              <a:rPr lang="en-US" i="1" dirty="0"/>
              <a:t>condition</a:t>
            </a:r>
            <a:r>
              <a:rPr lang="en-US" dirty="0"/>
              <a:t>) {</a:t>
            </a:r>
          </a:p>
          <a:p>
            <a:pPr marL="457200" lvl="1" indent="0">
              <a:buNone/>
            </a:pPr>
            <a:r>
              <a:rPr lang="en-US" dirty="0"/>
              <a:t>	// body of loop</a:t>
            </a:r>
          </a:p>
          <a:p>
            <a:pPr marL="457200" lvl="1" indent="0">
              <a:buNone/>
            </a:pPr>
            <a:r>
              <a:rPr lang="en-US" dirty="0"/>
              <a:t>	}</a:t>
            </a:r>
          </a:p>
          <a:p>
            <a:pPr lvl="1">
              <a:buFont typeface="Wingdings" panose="05000000000000000000" pitchFamily="2" charset="2"/>
              <a:buChar char="§"/>
            </a:pPr>
            <a:r>
              <a:rPr lang="en-US" dirty="0"/>
              <a:t>The </a:t>
            </a:r>
            <a:r>
              <a:rPr lang="en-US" i="1" dirty="0"/>
              <a:t>condition </a:t>
            </a:r>
            <a:r>
              <a:rPr lang="en-US" dirty="0"/>
              <a:t>can be any Boolean expression.</a:t>
            </a:r>
          </a:p>
          <a:p>
            <a:pPr lvl="1">
              <a:buFont typeface="Wingdings" panose="05000000000000000000" pitchFamily="2" charset="2"/>
              <a:buChar char="§"/>
            </a:pPr>
            <a:r>
              <a:rPr lang="en-US" dirty="0"/>
              <a:t>The body of the loop will be executed as long as the conditional expression is true.</a:t>
            </a:r>
          </a:p>
          <a:p>
            <a:pPr lvl="1">
              <a:buFont typeface="Wingdings" panose="05000000000000000000" pitchFamily="2" charset="2"/>
              <a:buChar char="§"/>
            </a:pPr>
            <a:r>
              <a:rPr lang="en-US" dirty="0"/>
              <a:t>When </a:t>
            </a:r>
            <a:r>
              <a:rPr lang="en-US" i="1" dirty="0"/>
              <a:t>condition </a:t>
            </a:r>
            <a:r>
              <a:rPr lang="en-US" dirty="0"/>
              <a:t>becomes false, control passes to the next line of code immediately following the loop.</a:t>
            </a:r>
          </a:p>
          <a:p>
            <a:pPr lvl="1">
              <a:buFont typeface="Wingdings" panose="05000000000000000000" pitchFamily="2" charset="2"/>
              <a:buChar char="§"/>
            </a:pPr>
            <a:r>
              <a:rPr lang="en-US" dirty="0"/>
              <a:t>The curly braces are unnecessary if only a single statement is being repeated.</a:t>
            </a:r>
          </a:p>
        </p:txBody>
      </p:sp>
    </p:spTree>
    <p:extLst>
      <p:ext uri="{BB962C8B-B14F-4D97-AF65-F5344CB8AC3E}">
        <p14:creationId xmlns:p14="http://schemas.microsoft.com/office/powerpoint/2010/main" val="37537490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5862" y="272315"/>
            <a:ext cx="4795696" cy="5623518"/>
          </a:xfrm>
          <a:prstGeom prst="rect">
            <a:avLst/>
          </a:prstGeom>
        </p:spPr>
      </p:pic>
      <p:sp>
        <p:nvSpPr>
          <p:cNvPr id="5" name="Rectangle 4"/>
          <p:cNvSpPr/>
          <p:nvPr/>
        </p:nvSpPr>
        <p:spPr>
          <a:xfrm>
            <a:off x="5463654" y="276761"/>
            <a:ext cx="6096000" cy="1323439"/>
          </a:xfrm>
          <a:prstGeom prst="rect">
            <a:avLst/>
          </a:prstGeom>
        </p:spPr>
        <p:txBody>
          <a:bodyPr>
            <a:spAutoFit/>
          </a:bodyPr>
          <a:lstStyle/>
          <a:p>
            <a:pPr marL="285750" indent="-285750">
              <a:buFont typeface="Arial" panose="020B0604020202020204" pitchFamily="34" charset="0"/>
              <a:buChar char="•"/>
            </a:pPr>
            <a:r>
              <a:rPr lang="en-US" sz="2000" dirty="0"/>
              <a:t>The body of the while (or any other of Java’s loops) can be empty. </a:t>
            </a:r>
          </a:p>
          <a:p>
            <a:pPr marL="285750" indent="-285750">
              <a:buFont typeface="Arial" panose="020B0604020202020204" pitchFamily="34" charset="0"/>
              <a:buChar char="•"/>
            </a:pPr>
            <a:r>
              <a:rPr lang="en-US" sz="2000" dirty="0"/>
              <a:t>This is because a null statement (one that consists only of a semicolon) is syntactically valid in Java.</a:t>
            </a:r>
          </a:p>
        </p:txBody>
      </p:sp>
      <p:pic>
        <p:nvPicPr>
          <p:cNvPr id="6" name="Picture 5"/>
          <p:cNvPicPr>
            <a:picLocks noChangeAspect="1"/>
          </p:cNvPicPr>
          <p:nvPr/>
        </p:nvPicPr>
        <p:blipFill>
          <a:blip r:embed="rId3"/>
          <a:stretch>
            <a:fillRect/>
          </a:stretch>
        </p:blipFill>
        <p:spPr>
          <a:xfrm>
            <a:off x="5463654" y="1962150"/>
            <a:ext cx="4829175" cy="2200275"/>
          </a:xfrm>
          <a:prstGeom prst="rect">
            <a:avLst/>
          </a:prstGeom>
        </p:spPr>
      </p:pic>
      <p:pic>
        <p:nvPicPr>
          <p:cNvPr id="7" name="Picture 6"/>
          <p:cNvPicPr>
            <a:picLocks noChangeAspect="1"/>
          </p:cNvPicPr>
          <p:nvPr/>
        </p:nvPicPr>
        <p:blipFill>
          <a:blip r:embed="rId4"/>
          <a:stretch>
            <a:fillRect/>
          </a:stretch>
        </p:blipFill>
        <p:spPr>
          <a:xfrm>
            <a:off x="5463654" y="4162425"/>
            <a:ext cx="4800600" cy="790575"/>
          </a:xfrm>
          <a:prstGeom prst="rect">
            <a:avLst/>
          </a:prstGeom>
        </p:spPr>
      </p:pic>
      <p:pic>
        <p:nvPicPr>
          <p:cNvPr id="8" name="Picture 7"/>
          <p:cNvPicPr>
            <a:picLocks noChangeAspect="1"/>
          </p:cNvPicPr>
          <p:nvPr/>
        </p:nvPicPr>
        <p:blipFill>
          <a:blip r:embed="rId5"/>
          <a:stretch>
            <a:fillRect/>
          </a:stretch>
        </p:blipFill>
        <p:spPr>
          <a:xfrm>
            <a:off x="5691115" y="5000909"/>
            <a:ext cx="6340381" cy="894924"/>
          </a:xfrm>
          <a:prstGeom prst="rect">
            <a:avLst/>
          </a:prstGeom>
        </p:spPr>
      </p:pic>
    </p:spTree>
    <p:extLst>
      <p:ext uri="{BB962C8B-B14F-4D97-AF65-F5344CB8AC3E}">
        <p14:creationId xmlns:p14="http://schemas.microsoft.com/office/powerpoint/2010/main" val="15786211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824" y="474497"/>
            <a:ext cx="6299579" cy="4351338"/>
          </a:xfrm>
        </p:spPr>
        <p:txBody>
          <a:bodyPr>
            <a:normAutofit/>
          </a:bodyPr>
          <a:lstStyle/>
          <a:p>
            <a:r>
              <a:rPr lang="en-US" b="1" dirty="0"/>
              <a:t>do-while</a:t>
            </a:r>
          </a:p>
          <a:p>
            <a:pPr lvl="1">
              <a:buFont typeface="Wingdings" panose="05000000000000000000" pitchFamily="2" charset="2"/>
              <a:buChar char="§"/>
            </a:pPr>
            <a:r>
              <a:rPr lang="en-US" dirty="0"/>
              <a:t>The </a:t>
            </a:r>
            <a:r>
              <a:rPr lang="en-US" b="1" dirty="0"/>
              <a:t>do-while </a:t>
            </a:r>
            <a:r>
              <a:rPr lang="en-US" dirty="0"/>
              <a:t>loop always executes its body at least once, because its conditional expression is at the bottom of the loop. Its general form is</a:t>
            </a:r>
          </a:p>
          <a:p>
            <a:pPr marL="457200" lvl="1" indent="0">
              <a:buNone/>
            </a:pPr>
            <a:r>
              <a:rPr lang="en-US" dirty="0"/>
              <a:t>	do {</a:t>
            </a:r>
          </a:p>
          <a:p>
            <a:pPr marL="457200" lvl="1" indent="0">
              <a:buNone/>
            </a:pPr>
            <a:r>
              <a:rPr lang="en-US" dirty="0"/>
              <a:t>	// body of loop</a:t>
            </a:r>
          </a:p>
          <a:p>
            <a:pPr marL="457200" lvl="1" indent="0">
              <a:buNone/>
            </a:pPr>
            <a:r>
              <a:rPr lang="en-US" dirty="0"/>
              <a:t>	} while (</a:t>
            </a:r>
            <a:r>
              <a:rPr lang="en-US" i="1" dirty="0"/>
              <a:t>condition</a:t>
            </a:r>
            <a:r>
              <a:rPr lang="en-US" dirty="0"/>
              <a:t>);</a:t>
            </a:r>
          </a:p>
          <a:p>
            <a:pPr lvl="1">
              <a:buFont typeface="Wingdings" panose="05000000000000000000" pitchFamily="2" charset="2"/>
              <a:buChar char="§"/>
            </a:pPr>
            <a:r>
              <a:rPr lang="en-US" dirty="0"/>
              <a:t>Each iteration of the </a:t>
            </a:r>
            <a:r>
              <a:rPr lang="en-US" b="1" dirty="0"/>
              <a:t>do-while </a:t>
            </a:r>
            <a:r>
              <a:rPr lang="en-US" dirty="0"/>
              <a:t>loop first executes the body of the loop and then evaluates the conditional expression.</a:t>
            </a:r>
          </a:p>
          <a:p>
            <a:pPr lvl="1">
              <a:buFont typeface="Wingdings" panose="05000000000000000000" pitchFamily="2" charset="2"/>
              <a:buChar char="§"/>
            </a:pPr>
            <a:r>
              <a:rPr lang="en-US" dirty="0"/>
              <a:t>If this expression is true, the loop will repeat. Otherwise, the loop terminates.</a:t>
            </a:r>
          </a:p>
        </p:txBody>
      </p:sp>
      <p:pic>
        <p:nvPicPr>
          <p:cNvPr id="4" name="Picture 3"/>
          <p:cNvPicPr>
            <a:picLocks noChangeAspect="1"/>
          </p:cNvPicPr>
          <p:nvPr/>
        </p:nvPicPr>
        <p:blipFill>
          <a:blip r:embed="rId2"/>
          <a:stretch>
            <a:fillRect/>
          </a:stretch>
        </p:blipFill>
        <p:spPr>
          <a:xfrm>
            <a:off x="6838879" y="421316"/>
            <a:ext cx="4693479" cy="2663078"/>
          </a:xfrm>
          <a:prstGeom prst="rect">
            <a:avLst/>
          </a:prstGeom>
        </p:spPr>
      </p:pic>
      <p:pic>
        <p:nvPicPr>
          <p:cNvPr id="5" name="Picture 4"/>
          <p:cNvPicPr>
            <a:picLocks noChangeAspect="1"/>
          </p:cNvPicPr>
          <p:nvPr/>
        </p:nvPicPr>
        <p:blipFill>
          <a:blip r:embed="rId3"/>
          <a:stretch>
            <a:fillRect/>
          </a:stretch>
        </p:blipFill>
        <p:spPr>
          <a:xfrm>
            <a:off x="6956767" y="3463760"/>
            <a:ext cx="4766659" cy="2964336"/>
          </a:xfrm>
          <a:prstGeom prst="rect">
            <a:avLst/>
          </a:prstGeom>
        </p:spPr>
      </p:pic>
    </p:spTree>
    <p:extLst>
      <p:ext uri="{BB962C8B-B14F-4D97-AF65-F5344CB8AC3E}">
        <p14:creationId xmlns:p14="http://schemas.microsoft.com/office/powerpoint/2010/main" val="34930391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163" y="310723"/>
            <a:ext cx="7732595" cy="6267498"/>
          </a:xfrm>
        </p:spPr>
        <p:txBody>
          <a:bodyPr>
            <a:normAutofit/>
          </a:bodyPr>
          <a:lstStyle/>
          <a:p>
            <a:r>
              <a:rPr lang="en-US" b="1" dirty="0"/>
              <a:t>for</a:t>
            </a:r>
          </a:p>
          <a:p>
            <a:pPr lvl="1">
              <a:buFont typeface="Wingdings" panose="05000000000000000000" pitchFamily="2" charset="2"/>
              <a:buChar char="§"/>
            </a:pPr>
            <a:r>
              <a:rPr lang="en-US" dirty="0"/>
              <a:t>The general form of the traditional </a:t>
            </a:r>
            <a:r>
              <a:rPr lang="en-US" b="1" dirty="0"/>
              <a:t>for </a:t>
            </a:r>
            <a:r>
              <a:rPr lang="en-US" dirty="0"/>
              <a:t>statement:</a:t>
            </a:r>
          </a:p>
          <a:p>
            <a:pPr marL="457200" lvl="1" indent="0">
              <a:buNone/>
            </a:pPr>
            <a:r>
              <a:rPr lang="en-US" dirty="0"/>
              <a:t>	for(</a:t>
            </a:r>
            <a:r>
              <a:rPr lang="en-US" i="1" dirty="0"/>
              <a:t>initialization</a:t>
            </a:r>
            <a:r>
              <a:rPr lang="en-US" dirty="0"/>
              <a:t>; </a:t>
            </a:r>
            <a:r>
              <a:rPr lang="en-US" i="1" dirty="0"/>
              <a:t>condition</a:t>
            </a:r>
            <a:r>
              <a:rPr lang="en-US" dirty="0"/>
              <a:t>; </a:t>
            </a:r>
            <a:r>
              <a:rPr lang="en-US" i="1" dirty="0"/>
              <a:t>iteration</a:t>
            </a:r>
            <a:r>
              <a:rPr lang="en-US" dirty="0"/>
              <a:t>) {</a:t>
            </a:r>
          </a:p>
          <a:p>
            <a:pPr marL="457200" lvl="1" indent="0">
              <a:buNone/>
            </a:pPr>
            <a:r>
              <a:rPr lang="en-US" dirty="0"/>
              <a:t>	// body</a:t>
            </a:r>
          </a:p>
          <a:p>
            <a:pPr marL="457200" lvl="1" indent="0">
              <a:buNone/>
            </a:pPr>
            <a:r>
              <a:rPr lang="en-US" dirty="0"/>
              <a:t>	}</a:t>
            </a:r>
          </a:p>
          <a:p>
            <a:pPr lvl="1">
              <a:buFont typeface="Wingdings" panose="05000000000000000000" pitchFamily="2" charset="2"/>
              <a:buChar char="§"/>
            </a:pPr>
            <a:r>
              <a:rPr lang="en-US" dirty="0"/>
              <a:t>If only one statement is being repeated, there is no need for the curly braces.</a:t>
            </a:r>
          </a:p>
          <a:p>
            <a:pPr lvl="1">
              <a:buFont typeface="Wingdings" panose="05000000000000000000" pitchFamily="2" charset="2"/>
              <a:buChar char="§"/>
            </a:pPr>
            <a:r>
              <a:rPr lang="en-US" dirty="0"/>
              <a:t>When the loop first starts, the </a:t>
            </a:r>
            <a:r>
              <a:rPr lang="en-US" i="1" dirty="0"/>
              <a:t>initialization </a:t>
            </a:r>
            <a:r>
              <a:rPr lang="en-US" dirty="0"/>
              <a:t>portion of the loop is executed.</a:t>
            </a:r>
          </a:p>
          <a:p>
            <a:pPr lvl="1">
              <a:buFont typeface="Wingdings" panose="05000000000000000000" pitchFamily="2" charset="2"/>
              <a:buChar char="§"/>
            </a:pPr>
            <a:r>
              <a:rPr lang="en-US" dirty="0"/>
              <a:t>Generally, this is an expression that sets the value of the </a:t>
            </a:r>
            <a:r>
              <a:rPr lang="en-US" i="1" dirty="0"/>
              <a:t>loop control variable</a:t>
            </a:r>
            <a:r>
              <a:rPr lang="en-US" dirty="0"/>
              <a:t>, which acts as a counter that controls the loop.</a:t>
            </a:r>
          </a:p>
          <a:p>
            <a:pPr lvl="1">
              <a:buFont typeface="Wingdings" panose="05000000000000000000" pitchFamily="2" charset="2"/>
              <a:buChar char="§"/>
            </a:pPr>
            <a:r>
              <a:rPr lang="en-US" dirty="0"/>
              <a:t>Next, </a:t>
            </a:r>
            <a:r>
              <a:rPr lang="en-US" i="1" dirty="0"/>
              <a:t>condition </a:t>
            </a:r>
            <a:r>
              <a:rPr lang="en-US" dirty="0"/>
              <a:t>is evaluated. This must be a Boolean expression. </a:t>
            </a:r>
          </a:p>
          <a:p>
            <a:pPr lvl="1">
              <a:buFont typeface="Wingdings" panose="05000000000000000000" pitchFamily="2" charset="2"/>
              <a:buChar char="§"/>
            </a:pPr>
            <a:r>
              <a:rPr lang="en-US" dirty="0"/>
              <a:t>It usually tests the loop control variable against a target value.</a:t>
            </a:r>
          </a:p>
          <a:p>
            <a:pPr lvl="1">
              <a:buFont typeface="Wingdings" panose="05000000000000000000" pitchFamily="2" charset="2"/>
              <a:buChar char="§"/>
            </a:pPr>
            <a:r>
              <a:rPr lang="en-US" dirty="0"/>
              <a:t>If this expression is true, then the body of the loop is executed. If it is false, the loop terminates.</a:t>
            </a:r>
          </a:p>
          <a:p>
            <a:pPr lvl="1">
              <a:buFont typeface="Wingdings" panose="05000000000000000000" pitchFamily="2" charset="2"/>
              <a:buChar char="§"/>
            </a:pPr>
            <a:r>
              <a:rPr lang="en-US" dirty="0"/>
              <a:t>Next, the </a:t>
            </a:r>
            <a:r>
              <a:rPr lang="en-US" i="1" dirty="0"/>
              <a:t>iteration </a:t>
            </a:r>
            <a:r>
              <a:rPr lang="en-US" dirty="0"/>
              <a:t>portion of the loop is executed. This is usually an expression that increments or decrements the loop control variable.</a:t>
            </a:r>
          </a:p>
        </p:txBody>
      </p:sp>
      <p:pic>
        <p:nvPicPr>
          <p:cNvPr id="4" name="Picture 3"/>
          <p:cNvPicPr>
            <a:picLocks noChangeAspect="1"/>
          </p:cNvPicPr>
          <p:nvPr/>
        </p:nvPicPr>
        <p:blipFill>
          <a:blip r:embed="rId2"/>
          <a:stretch>
            <a:fillRect/>
          </a:stretch>
        </p:blipFill>
        <p:spPr>
          <a:xfrm>
            <a:off x="7699967" y="2033515"/>
            <a:ext cx="4352925" cy="2388359"/>
          </a:xfrm>
          <a:prstGeom prst="rect">
            <a:avLst/>
          </a:prstGeom>
        </p:spPr>
      </p:pic>
    </p:spTree>
    <p:extLst>
      <p:ext uri="{BB962C8B-B14F-4D97-AF65-F5344CB8AC3E}">
        <p14:creationId xmlns:p14="http://schemas.microsoft.com/office/powerpoint/2010/main" val="373590412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164" y="146761"/>
            <a:ext cx="10515600" cy="767639"/>
          </a:xfrm>
        </p:spPr>
        <p:txBody>
          <a:bodyPr/>
          <a:lstStyle/>
          <a:p>
            <a:r>
              <a:rPr lang="en-US" dirty="0">
                <a:solidFill>
                  <a:srgbClr val="0070C0"/>
                </a:solidFill>
              </a:rPr>
              <a:t>The For-Each Version of the for Loop</a:t>
            </a:r>
          </a:p>
        </p:txBody>
      </p:sp>
      <p:sp>
        <p:nvSpPr>
          <p:cNvPr id="3" name="Content Placeholder 2"/>
          <p:cNvSpPr>
            <a:spLocks noGrp="1"/>
          </p:cNvSpPr>
          <p:nvPr>
            <p:ph idx="1"/>
          </p:nvPr>
        </p:nvSpPr>
        <p:spPr>
          <a:xfrm>
            <a:off x="251346" y="838200"/>
            <a:ext cx="6722660" cy="5448631"/>
          </a:xfrm>
        </p:spPr>
        <p:txBody>
          <a:bodyPr>
            <a:noAutofit/>
          </a:bodyPr>
          <a:lstStyle/>
          <a:p>
            <a:r>
              <a:rPr lang="en-US" sz="2200" dirty="0"/>
              <a:t>Java adds the for-each capability by enhancing the </a:t>
            </a:r>
            <a:r>
              <a:rPr lang="en-US" sz="2200" b="1" dirty="0"/>
              <a:t>for </a:t>
            </a:r>
            <a:r>
              <a:rPr lang="en-US" sz="2200" dirty="0"/>
              <a:t>statement.</a:t>
            </a:r>
          </a:p>
          <a:p>
            <a:r>
              <a:rPr lang="en-US" sz="2200" dirty="0"/>
              <a:t>The advantage of this approach is that no new keyword is required, and no preexisting code is broken.</a:t>
            </a:r>
          </a:p>
          <a:p>
            <a:r>
              <a:rPr lang="en-US" sz="2200" dirty="0"/>
              <a:t>The for-each style of </a:t>
            </a:r>
            <a:r>
              <a:rPr lang="en-US" sz="2200" b="1" dirty="0"/>
              <a:t>for </a:t>
            </a:r>
            <a:r>
              <a:rPr lang="en-US" sz="2200" dirty="0"/>
              <a:t>is also referred to as the </a:t>
            </a:r>
            <a:r>
              <a:rPr lang="en-US" sz="2200" i="1" dirty="0"/>
              <a:t>enhanced </a:t>
            </a:r>
            <a:r>
              <a:rPr lang="en-US" sz="2200" b="1" dirty="0"/>
              <a:t>for </a:t>
            </a:r>
            <a:r>
              <a:rPr lang="en-US" sz="2200" dirty="0"/>
              <a:t>loop.</a:t>
            </a:r>
          </a:p>
          <a:p>
            <a:r>
              <a:rPr lang="en-US" sz="2200" dirty="0"/>
              <a:t>The general form of the for-each version of the </a:t>
            </a:r>
            <a:r>
              <a:rPr lang="en-US" sz="2200" b="1" dirty="0"/>
              <a:t>for </a:t>
            </a:r>
            <a:r>
              <a:rPr lang="en-US" sz="2200" dirty="0"/>
              <a:t>is:</a:t>
            </a:r>
          </a:p>
          <a:p>
            <a:pPr marL="0" indent="0">
              <a:buNone/>
            </a:pPr>
            <a:r>
              <a:rPr lang="en-US" sz="2200" dirty="0"/>
              <a:t>	</a:t>
            </a:r>
            <a:r>
              <a:rPr lang="en-US" sz="2200" dirty="0">
                <a:latin typeface="Courier New" panose="02070309020205020404" pitchFamily="49" charset="0"/>
                <a:cs typeface="Courier New" panose="02070309020205020404" pitchFamily="49" charset="0"/>
              </a:rPr>
              <a:t>for(</a:t>
            </a:r>
            <a:r>
              <a:rPr lang="en-US" sz="2200" i="1" dirty="0">
                <a:latin typeface="Courier New" panose="02070309020205020404" pitchFamily="49" charset="0"/>
                <a:cs typeface="Courier New" panose="02070309020205020404" pitchFamily="49" charset="0"/>
              </a:rPr>
              <a:t>type </a:t>
            </a:r>
            <a:r>
              <a:rPr lang="en-US" sz="2200" i="1" dirty="0" err="1">
                <a:latin typeface="Courier New" panose="02070309020205020404" pitchFamily="49" charset="0"/>
                <a:cs typeface="Courier New" panose="02070309020205020404" pitchFamily="49" charset="0"/>
              </a:rPr>
              <a:t>itr-var</a:t>
            </a:r>
            <a:r>
              <a:rPr lang="en-US" sz="2200" i="1" dirty="0">
                <a:latin typeface="Courier New" panose="02070309020205020404" pitchFamily="49" charset="0"/>
                <a:cs typeface="Courier New" panose="02070309020205020404" pitchFamily="49" charset="0"/>
              </a:rPr>
              <a:t> : collection</a:t>
            </a:r>
            <a:r>
              <a:rPr lang="en-US" sz="2200" dirty="0">
                <a:latin typeface="Courier New" panose="02070309020205020404" pitchFamily="49" charset="0"/>
                <a:cs typeface="Courier New" panose="02070309020205020404" pitchFamily="49" charset="0"/>
              </a:rPr>
              <a:t>) </a:t>
            </a:r>
            <a:r>
              <a:rPr lang="en-US" sz="2200" i="1" dirty="0">
                <a:latin typeface="Courier New" panose="02070309020205020404" pitchFamily="49" charset="0"/>
                <a:cs typeface="Courier New" panose="02070309020205020404" pitchFamily="49" charset="0"/>
              </a:rPr>
              <a:t>statement-block</a:t>
            </a:r>
          </a:p>
          <a:p>
            <a:r>
              <a:rPr lang="en-US" sz="2200" dirty="0"/>
              <a:t>Here, </a:t>
            </a:r>
            <a:r>
              <a:rPr lang="en-US" sz="2200" i="1" dirty="0"/>
              <a:t>type </a:t>
            </a:r>
            <a:r>
              <a:rPr lang="en-US" sz="2200" dirty="0"/>
              <a:t>specifies the type and </a:t>
            </a:r>
            <a:r>
              <a:rPr lang="en-US" sz="2200" i="1" dirty="0" err="1"/>
              <a:t>itr-var</a:t>
            </a:r>
            <a:r>
              <a:rPr lang="en-US" sz="2200" i="1" dirty="0"/>
              <a:t> </a:t>
            </a:r>
            <a:r>
              <a:rPr lang="en-US" sz="2200" dirty="0"/>
              <a:t>specifies the name of an </a:t>
            </a:r>
            <a:r>
              <a:rPr lang="en-US" sz="2200" i="1" dirty="0"/>
              <a:t>iteration variable </a:t>
            </a:r>
            <a:r>
              <a:rPr lang="en-US" sz="2200" dirty="0"/>
              <a:t>that will receive the elements from a collection, one at a time, from beginning to end.</a:t>
            </a:r>
          </a:p>
          <a:p>
            <a:r>
              <a:rPr lang="en-US" sz="2200" dirty="0"/>
              <a:t>With each iteration of the loop, the next element in the collection is retrieved and stored in </a:t>
            </a:r>
            <a:r>
              <a:rPr lang="en-US" sz="2200" i="1" dirty="0" err="1"/>
              <a:t>itr</a:t>
            </a:r>
            <a:r>
              <a:rPr lang="en-US" sz="2200" i="1" dirty="0"/>
              <a:t>-var</a:t>
            </a:r>
            <a:r>
              <a:rPr lang="en-US" sz="2200" dirty="0"/>
              <a:t>.</a:t>
            </a:r>
          </a:p>
          <a:p>
            <a:r>
              <a:rPr lang="en-US" sz="2200" dirty="0"/>
              <a:t>The loop repeats until all elements in the collection have been obtained.</a:t>
            </a:r>
          </a:p>
        </p:txBody>
      </p:sp>
      <p:pic>
        <p:nvPicPr>
          <p:cNvPr id="4" name="Picture 3"/>
          <p:cNvPicPr>
            <a:picLocks noChangeAspect="1"/>
          </p:cNvPicPr>
          <p:nvPr/>
        </p:nvPicPr>
        <p:blipFill>
          <a:blip r:embed="rId2"/>
          <a:stretch>
            <a:fillRect/>
          </a:stretch>
        </p:blipFill>
        <p:spPr>
          <a:xfrm>
            <a:off x="6974006" y="914400"/>
            <a:ext cx="5217994" cy="3207224"/>
          </a:xfrm>
          <a:prstGeom prst="rect">
            <a:avLst/>
          </a:prstGeom>
        </p:spPr>
      </p:pic>
      <p:pic>
        <p:nvPicPr>
          <p:cNvPr id="5" name="Picture 4"/>
          <p:cNvPicPr>
            <a:picLocks noChangeAspect="1"/>
          </p:cNvPicPr>
          <p:nvPr/>
        </p:nvPicPr>
        <p:blipFill>
          <a:blip r:embed="rId3"/>
          <a:stretch>
            <a:fillRect/>
          </a:stretch>
        </p:blipFill>
        <p:spPr>
          <a:xfrm>
            <a:off x="7676794" y="3962400"/>
            <a:ext cx="2543175" cy="2895600"/>
          </a:xfrm>
          <a:prstGeom prst="rect">
            <a:avLst/>
          </a:prstGeom>
        </p:spPr>
      </p:pic>
    </p:spTree>
    <p:extLst>
      <p:ext uri="{BB962C8B-B14F-4D97-AF65-F5344CB8AC3E}">
        <p14:creationId xmlns:p14="http://schemas.microsoft.com/office/powerpoint/2010/main" val="3881134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9600"/>
            <a:ext cx="12085970" cy="5105400"/>
          </a:xfrm>
          <a:prstGeom prst="rect">
            <a:avLst/>
          </a:prstGeom>
        </p:spPr>
      </p:pic>
    </p:spTree>
    <p:extLst>
      <p:ext uri="{BB962C8B-B14F-4D97-AF65-F5344CB8AC3E}">
        <p14:creationId xmlns:p14="http://schemas.microsoft.com/office/powerpoint/2010/main" val="269613659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689141"/>
            <a:ext cx="6083704" cy="5479718"/>
          </a:xfrm>
          <a:prstGeom prst="rect">
            <a:avLst/>
          </a:prstGeom>
        </p:spPr>
      </p:pic>
    </p:spTree>
    <p:extLst>
      <p:ext uri="{BB962C8B-B14F-4D97-AF65-F5344CB8AC3E}">
        <p14:creationId xmlns:p14="http://schemas.microsoft.com/office/powerpoint/2010/main" val="10314574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710" y="187704"/>
            <a:ext cx="10515600" cy="753991"/>
          </a:xfrm>
        </p:spPr>
        <p:txBody>
          <a:bodyPr/>
          <a:lstStyle/>
          <a:p>
            <a:r>
              <a:rPr lang="en-US" b="1" dirty="0">
                <a:solidFill>
                  <a:srgbClr val="0070C0"/>
                </a:solidFill>
              </a:rPr>
              <a:t>Jump Statements</a:t>
            </a:r>
            <a:endParaRPr lang="en-US" dirty="0">
              <a:solidFill>
                <a:srgbClr val="0070C0"/>
              </a:solidFill>
            </a:endParaRPr>
          </a:p>
        </p:txBody>
      </p:sp>
      <p:sp>
        <p:nvSpPr>
          <p:cNvPr id="3" name="Content Placeholder 2"/>
          <p:cNvSpPr>
            <a:spLocks noGrp="1"/>
          </p:cNvSpPr>
          <p:nvPr>
            <p:ph idx="1"/>
          </p:nvPr>
        </p:nvSpPr>
        <p:spPr>
          <a:xfrm>
            <a:off x="319584" y="1184180"/>
            <a:ext cx="6244989" cy="5121085"/>
          </a:xfrm>
        </p:spPr>
        <p:txBody>
          <a:bodyPr>
            <a:normAutofit/>
          </a:bodyPr>
          <a:lstStyle/>
          <a:p>
            <a:r>
              <a:rPr lang="en-US" dirty="0"/>
              <a:t>Java supports three jump statements: </a:t>
            </a:r>
            <a:r>
              <a:rPr lang="en-US" b="1" dirty="0"/>
              <a:t>break</a:t>
            </a:r>
            <a:r>
              <a:rPr lang="en-US" dirty="0"/>
              <a:t>, </a:t>
            </a:r>
            <a:r>
              <a:rPr lang="en-US" b="1" dirty="0"/>
              <a:t>continue</a:t>
            </a:r>
            <a:r>
              <a:rPr lang="en-US" dirty="0"/>
              <a:t>, and </a:t>
            </a:r>
            <a:r>
              <a:rPr lang="en-US" b="1" dirty="0"/>
              <a:t>return</a:t>
            </a:r>
            <a:r>
              <a:rPr lang="en-US" dirty="0"/>
              <a:t>.</a:t>
            </a:r>
          </a:p>
          <a:p>
            <a:r>
              <a:rPr lang="en-US" dirty="0"/>
              <a:t>These statements transfer control to another part of your program.</a:t>
            </a:r>
          </a:p>
          <a:p>
            <a:r>
              <a:rPr lang="en-US" b="1" dirty="0"/>
              <a:t>Using break</a:t>
            </a:r>
          </a:p>
          <a:p>
            <a:pPr lvl="1">
              <a:buFont typeface="Wingdings" panose="05000000000000000000" pitchFamily="2" charset="2"/>
              <a:buChar char="§"/>
            </a:pPr>
            <a:r>
              <a:rPr lang="en-US" dirty="0"/>
              <a:t>By using </a:t>
            </a:r>
            <a:r>
              <a:rPr lang="en-US" b="1" dirty="0"/>
              <a:t>break</a:t>
            </a:r>
            <a:r>
              <a:rPr lang="en-US" dirty="0"/>
              <a:t>, you can force immediate termination of a loop, bypassing the conditional expression and any remaining code in the body of the loop.</a:t>
            </a:r>
          </a:p>
          <a:p>
            <a:pPr lvl="1">
              <a:buFont typeface="Wingdings" panose="05000000000000000000" pitchFamily="2" charset="2"/>
              <a:buChar char="§"/>
            </a:pPr>
            <a:r>
              <a:rPr lang="en-US" dirty="0"/>
              <a:t>When a </a:t>
            </a:r>
            <a:r>
              <a:rPr lang="en-US" b="1" dirty="0"/>
              <a:t>break </a:t>
            </a:r>
            <a:r>
              <a:rPr lang="en-US" dirty="0"/>
              <a:t>statement is encountered inside a loop, the loop is terminated and program control resumes at the next statement following the loop.</a:t>
            </a:r>
          </a:p>
        </p:txBody>
      </p:sp>
      <p:pic>
        <p:nvPicPr>
          <p:cNvPr id="4" name="Picture 3"/>
          <p:cNvPicPr>
            <a:picLocks noChangeAspect="1"/>
          </p:cNvPicPr>
          <p:nvPr/>
        </p:nvPicPr>
        <p:blipFill>
          <a:blip r:embed="rId2"/>
          <a:stretch>
            <a:fillRect/>
          </a:stretch>
        </p:blipFill>
        <p:spPr>
          <a:xfrm>
            <a:off x="6564573" y="421374"/>
            <a:ext cx="5391150" cy="2458303"/>
          </a:xfrm>
          <a:prstGeom prst="rect">
            <a:avLst/>
          </a:prstGeom>
        </p:spPr>
      </p:pic>
      <p:pic>
        <p:nvPicPr>
          <p:cNvPr id="5" name="Picture 4"/>
          <p:cNvPicPr>
            <a:picLocks noChangeAspect="1"/>
          </p:cNvPicPr>
          <p:nvPr/>
        </p:nvPicPr>
        <p:blipFill>
          <a:blip r:embed="rId3"/>
          <a:stretch>
            <a:fillRect/>
          </a:stretch>
        </p:blipFill>
        <p:spPr>
          <a:xfrm>
            <a:off x="6564573" y="3113347"/>
            <a:ext cx="3810000" cy="2876550"/>
          </a:xfrm>
          <a:prstGeom prst="rect">
            <a:avLst/>
          </a:prstGeom>
        </p:spPr>
      </p:pic>
    </p:spTree>
    <p:extLst>
      <p:ext uri="{BB962C8B-B14F-4D97-AF65-F5344CB8AC3E}">
        <p14:creationId xmlns:p14="http://schemas.microsoft.com/office/powerpoint/2010/main" val="17848325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881" y="242484"/>
            <a:ext cx="10515600" cy="1504429"/>
          </a:xfrm>
        </p:spPr>
        <p:txBody>
          <a:bodyPr>
            <a:normAutofit/>
          </a:bodyPr>
          <a:lstStyle/>
          <a:p>
            <a:r>
              <a:rPr lang="en-US" b="1" dirty="0"/>
              <a:t>Using break as a Form of Goto</a:t>
            </a:r>
            <a:endParaRPr lang="en-US" dirty="0"/>
          </a:p>
          <a:p>
            <a:pPr lvl="1">
              <a:buFont typeface="Wingdings" panose="05000000000000000000" pitchFamily="2" charset="2"/>
              <a:buChar char="§"/>
            </a:pPr>
            <a:r>
              <a:rPr lang="en-US" dirty="0"/>
              <a:t>The general form of the labeled </a:t>
            </a:r>
            <a:r>
              <a:rPr lang="en-US" b="1" dirty="0"/>
              <a:t>break </a:t>
            </a:r>
            <a:r>
              <a:rPr lang="en-US" dirty="0"/>
              <a:t>statement is shown here:</a:t>
            </a:r>
          </a:p>
          <a:p>
            <a:pPr marL="457200" lvl="1" indent="0">
              <a:buNone/>
            </a:pPr>
            <a:r>
              <a:rPr lang="en-US" dirty="0"/>
              <a:t>	break </a:t>
            </a:r>
            <a:r>
              <a:rPr lang="en-US" i="1" dirty="0"/>
              <a:t>label</a:t>
            </a:r>
            <a:r>
              <a:rPr lang="en-US" dirty="0"/>
              <a:t>;</a:t>
            </a:r>
          </a:p>
          <a:p>
            <a:pPr lvl="1">
              <a:buFont typeface="Wingdings" panose="05000000000000000000" pitchFamily="2" charset="2"/>
              <a:buChar char="§"/>
            </a:pPr>
            <a:r>
              <a:rPr lang="en-US" i="1" dirty="0"/>
              <a:t>label </a:t>
            </a:r>
            <a:r>
              <a:rPr lang="en-US" dirty="0"/>
              <a:t>is the name of a label that identifies a block of code.</a:t>
            </a:r>
          </a:p>
          <a:p>
            <a:pPr lvl="1">
              <a:buFont typeface="Wingdings" panose="05000000000000000000" pitchFamily="2" charset="2"/>
              <a:buChar char="§"/>
            </a:pPr>
            <a:endParaRPr lang="en-US" dirty="0"/>
          </a:p>
          <a:p>
            <a:pPr lvl="1">
              <a:buFont typeface="Wingdings" panose="05000000000000000000" pitchFamily="2" charset="2"/>
              <a:buChar char="§"/>
            </a:pPr>
            <a:endParaRPr lang="en-US" dirty="0"/>
          </a:p>
        </p:txBody>
      </p:sp>
      <p:pic>
        <p:nvPicPr>
          <p:cNvPr id="4" name="Picture 3"/>
          <p:cNvPicPr>
            <a:picLocks noChangeAspect="1"/>
          </p:cNvPicPr>
          <p:nvPr/>
        </p:nvPicPr>
        <p:blipFill>
          <a:blip r:embed="rId2"/>
          <a:stretch>
            <a:fillRect/>
          </a:stretch>
        </p:blipFill>
        <p:spPr>
          <a:xfrm>
            <a:off x="1733267" y="1746913"/>
            <a:ext cx="7110482" cy="4844956"/>
          </a:xfrm>
          <a:prstGeom prst="rect">
            <a:avLst/>
          </a:prstGeom>
        </p:spPr>
      </p:pic>
    </p:spTree>
    <p:extLst>
      <p:ext uri="{BB962C8B-B14F-4D97-AF65-F5344CB8AC3E}">
        <p14:creationId xmlns:p14="http://schemas.microsoft.com/office/powerpoint/2010/main" val="20430756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119" y="242484"/>
            <a:ext cx="10515600" cy="4351338"/>
          </a:xfrm>
        </p:spPr>
        <p:txBody>
          <a:bodyPr/>
          <a:lstStyle/>
          <a:p>
            <a:r>
              <a:rPr lang="en-US" b="1" dirty="0"/>
              <a:t>Using continue</a:t>
            </a:r>
          </a:p>
          <a:p>
            <a:pPr lvl="1">
              <a:buFont typeface="Wingdings" panose="05000000000000000000" pitchFamily="2" charset="2"/>
              <a:buChar char="§"/>
            </a:pPr>
            <a:r>
              <a:rPr lang="en-US" dirty="0"/>
              <a:t>A </a:t>
            </a:r>
            <a:r>
              <a:rPr lang="en-US" b="1" dirty="0"/>
              <a:t>continue </a:t>
            </a:r>
            <a:r>
              <a:rPr lang="en-US" dirty="0"/>
              <a:t>statement causes control to be transferred directly to the conditional expression that controls the loop.</a:t>
            </a:r>
          </a:p>
          <a:p>
            <a:endParaRPr lang="en-US" dirty="0"/>
          </a:p>
        </p:txBody>
      </p:sp>
      <p:pic>
        <p:nvPicPr>
          <p:cNvPr id="4" name="Picture 3"/>
          <p:cNvPicPr>
            <a:picLocks noChangeAspect="1"/>
          </p:cNvPicPr>
          <p:nvPr/>
        </p:nvPicPr>
        <p:blipFill>
          <a:blip r:embed="rId2"/>
          <a:stretch>
            <a:fillRect/>
          </a:stretch>
        </p:blipFill>
        <p:spPr>
          <a:xfrm>
            <a:off x="858316" y="1665524"/>
            <a:ext cx="4333875" cy="2275835"/>
          </a:xfrm>
          <a:prstGeom prst="rect">
            <a:avLst/>
          </a:prstGeom>
        </p:spPr>
      </p:pic>
      <p:pic>
        <p:nvPicPr>
          <p:cNvPr id="5" name="Picture 4"/>
          <p:cNvPicPr>
            <a:picLocks noChangeAspect="1"/>
          </p:cNvPicPr>
          <p:nvPr/>
        </p:nvPicPr>
        <p:blipFill>
          <a:blip r:embed="rId3"/>
          <a:stretch>
            <a:fillRect/>
          </a:stretch>
        </p:blipFill>
        <p:spPr>
          <a:xfrm>
            <a:off x="1499761" y="4144772"/>
            <a:ext cx="943188" cy="1304925"/>
          </a:xfrm>
          <a:prstGeom prst="rect">
            <a:avLst/>
          </a:prstGeom>
        </p:spPr>
      </p:pic>
      <p:pic>
        <p:nvPicPr>
          <p:cNvPr id="6" name="Picture 5"/>
          <p:cNvPicPr>
            <a:picLocks noChangeAspect="1"/>
          </p:cNvPicPr>
          <p:nvPr/>
        </p:nvPicPr>
        <p:blipFill>
          <a:blip r:embed="rId4"/>
          <a:stretch>
            <a:fillRect/>
          </a:stretch>
        </p:blipFill>
        <p:spPr>
          <a:xfrm>
            <a:off x="6108865" y="1386229"/>
            <a:ext cx="4821854" cy="3411005"/>
          </a:xfrm>
          <a:prstGeom prst="rect">
            <a:avLst/>
          </a:prstGeom>
        </p:spPr>
      </p:pic>
      <p:pic>
        <p:nvPicPr>
          <p:cNvPr id="7" name="Picture 6"/>
          <p:cNvPicPr>
            <a:picLocks noChangeAspect="1"/>
          </p:cNvPicPr>
          <p:nvPr/>
        </p:nvPicPr>
        <p:blipFill>
          <a:blip r:embed="rId5"/>
          <a:stretch>
            <a:fillRect/>
          </a:stretch>
        </p:blipFill>
        <p:spPr>
          <a:xfrm>
            <a:off x="8461398" y="4350934"/>
            <a:ext cx="3162300" cy="2305050"/>
          </a:xfrm>
          <a:prstGeom prst="rect">
            <a:avLst/>
          </a:prstGeom>
        </p:spPr>
      </p:pic>
    </p:spTree>
    <p:extLst>
      <p:ext uri="{BB962C8B-B14F-4D97-AF65-F5344CB8AC3E}">
        <p14:creationId xmlns:p14="http://schemas.microsoft.com/office/powerpoint/2010/main" val="48541057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5245" y="269779"/>
            <a:ext cx="5139519" cy="4902721"/>
          </a:xfrm>
        </p:spPr>
        <p:txBody>
          <a:bodyPr>
            <a:normAutofit/>
          </a:bodyPr>
          <a:lstStyle/>
          <a:p>
            <a:r>
              <a:rPr lang="en-US" b="1" dirty="0"/>
              <a:t>return</a:t>
            </a:r>
          </a:p>
          <a:p>
            <a:pPr lvl="1">
              <a:buFont typeface="Wingdings" panose="05000000000000000000" pitchFamily="2" charset="2"/>
              <a:buChar char="§"/>
            </a:pPr>
            <a:r>
              <a:rPr lang="en-US" dirty="0"/>
              <a:t>The </a:t>
            </a:r>
            <a:r>
              <a:rPr lang="en-US" b="1" dirty="0"/>
              <a:t>return </a:t>
            </a:r>
            <a:r>
              <a:rPr lang="en-US" dirty="0"/>
              <a:t>statement is used to explicitly return from a method.</a:t>
            </a:r>
          </a:p>
          <a:p>
            <a:pPr lvl="1">
              <a:buFont typeface="Wingdings" panose="05000000000000000000" pitchFamily="2" charset="2"/>
              <a:buChar char="§"/>
            </a:pPr>
            <a:r>
              <a:rPr lang="en-US" dirty="0"/>
              <a:t>It causes program control to transfer back to the caller of the method.</a:t>
            </a:r>
          </a:p>
          <a:p>
            <a:pPr lvl="1">
              <a:buFont typeface="Wingdings" panose="05000000000000000000" pitchFamily="2" charset="2"/>
              <a:buChar char="§"/>
            </a:pPr>
            <a:r>
              <a:rPr lang="en-US" dirty="0"/>
              <a:t>At any time in a method the </a:t>
            </a:r>
            <a:r>
              <a:rPr lang="en-US" b="1" dirty="0"/>
              <a:t>return </a:t>
            </a:r>
            <a:r>
              <a:rPr lang="en-US" dirty="0"/>
              <a:t>statement can be used to cause execution to branch back to the caller of the method.</a:t>
            </a:r>
          </a:p>
          <a:p>
            <a:pPr lvl="1">
              <a:buFont typeface="Wingdings" panose="05000000000000000000" pitchFamily="2" charset="2"/>
              <a:buChar char="§"/>
            </a:pPr>
            <a:r>
              <a:rPr lang="en-US" dirty="0"/>
              <a:t>Thus, the </a:t>
            </a:r>
            <a:r>
              <a:rPr lang="en-US" b="1" dirty="0"/>
              <a:t>return </a:t>
            </a:r>
            <a:r>
              <a:rPr lang="en-US" dirty="0"/>
              <a:t>statement immediately terminates the method in which it is executed.</a:t>
            </a:r>
          </a:p>
          <a:p>
            <a:pPr lvl="1">
              <a:buFont typeface="Wingdings" panose="05000000000000000000" pitchFamily="2" charset="2"/>
              <a:buChar char="§"/>
            </a:pPr>
            <a:endParaRPr lang="en-US" dirty="0"/>
          </a:p>
        </p:txBody>
      </p:sp>
      <p:pic>
        <p:nvPicPr>
          <p:cNvPr id="4" name="Picture 3"/>
          <p:cNvPicPr>
            <a:picLocks noChangeAspect="1"/>
          </p:cNvPicPr>
          <p:nvPr/>
        </p:nvPicPr>
        <p:blipFill>
          <a:blip r:embed="rId2"/>
          <a:stretch>
            <a:fillRect/>
          </a:stretch>
        </p:blipFill>
        <p:spPr>
          <a:xfrm>
            <a:off x="6170778" y="621825"/>
            <a:ext cx="4556362" cy="1166031"/>
          </a:xfrm>
          <a:prstGeom prst="rect">
            <a:avLst/>
          </a:prstGeom>
        </p:spPr>
      </p:pic>
      <p:pic>
        <p:nvPicPr>
          <p:cNvPr id="5" name="Picture 4"/>
          <p:cNvPicPr>
            <a:picLocks noChangeAspect="1"/>
          </p:cNvPicPr>
          <p:nvPr/>
        </p:nvPicPr>
        <p:blipFill>
          <a:blip r:embed="rId3"/>
          <a:stretch>
            <a:fillRect/>
          </a:stretch>
        </p:blipFill>
        <p:spPr>
          <a:xfrm>
            <a:off x="6170778" y="1787856"/>
            <a:ext cx="4965795" cy="2470245"/>
          </a:xfrm>
          <a:prstGeom prst="rect">
            <a:avLst/>
          </a:prstGeom>
        </p:spPr>
      </p:pic>
    </p:spTree>
    <p:extLst>
      <p:ext uri="{BB962C8B-B14F-4D97-AF65-F5344CB8AC3E}">
        <p14:creationId xmlns:p14="http://schemas.microsoft.com/office/powerpoint/2010/main" val="3882415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51C3A-4C74-4A1B-A1C8-39D50695DC3C}"/>
              </a:ext>
            </a:extLst>
          </p:cNvPr>
          <p:cNvSpPr>
            <a:spLocks noGrp="1"/>
          </p:cNvSpPr>
          <p:nvPr>
            <p:ph type="title"/>
          </p:nvPr>
        </p:nvSpPr>
        <p:spPr/>
        <p:txBody>
          <a:bodyPr/>
          <a:lstStyle/>
          <a:p>
            <a:pPr algn="ctr"/>
            <a:r>
              <a:rPr lang="en-US" sz="4000" b="1" dirty="0">
                <a:solidFill>
                  <a:srgbClr val="C00000"/>
                </a:solidFill>
                <a:latin typeface="Times New Roman" panose="02020603050405020304" pitchFamily="18" charset="0"/>
                <a:cs typeface="Times New Roman" panose="02020603050405020304" pitchFamily="18" charset="0"/>
              </a:rPr>
              <a:t>References</a:t>
            </a:r>
            <a:endParaRPr lang="en-IN" sz="40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300A04-EB36-4170-AD74-E11071C8FA11}"/>
              </a:ext>
            </a:extLst>
          </p:cNvPr>
          <p:cNvSpPr>
            <a:spLocks noGrp="1"/>
          </p:cNvSpPr>
          <p:nvPr>
            <p:ph idx="1"/>
          </p:nvPr>
        </p:nvSpPr>
        <p:spPr/>
        <p:txBody>
          <a:bodyPr/>
          <a:lstStyle/>
          <a:p>
            <a:r>
              <a:rPr lang="en-US" dirty="0"/>
              <a:t>Gosling, J., Holmes, D. C., &amp; Arnold, K. (2005). The Java programming language.</a:t>
            </a:r>
            <a:endParaRPr lang="en-IN" dirty="0"/>
          </a:p>
        </p:txBody>
      </p:sp>
    </p:spTree>
    <p:extLst>
      <p:ext uri="{BB962C8B-B14F-4D97-AF65-F5344CB8AC3E}">
        <p14:creationId xmlns:p14="http://schemas.microsoft.com/office/powerpoint/2010/main" val="157287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8E99832-681A-4693-A782-3619F50F0C5E}"/>
              </a:ext>
            </a:extLst>
          </p:cNvPr>
          <p:cNvSpPr>
            <a:spLocks noGrp="1"/>
          </p:cNvSpPr>
          <p:nvPr>
            <p:ph type="subTitle" idx="1"/>
          </p:nvPr>
        </p:nvSpPr>
        <p:spPr>
          <a:xfrm>
            <a:off x="76200" y="228600"/>
            <a:ext cx="11734800" cy="4038600"/>
          </a:xfrm>
        </p:spPr>
        <p:txBody>
          <a:bodyPr>
            <a:noAutofit/>
          </a:bodyPr>
          <a:lstStyle/>
          <a:p>
            <a:pPr marL="285750" indent="-285750" algn="just">
              <a:buFont typeface="Arial" panose="020B0604020202020204" pitchFamily="34" charset="0"/>
              <a:buChar char="•"/>
            </a:pPr>
            <a:endParaRPr lang="en-US" dirty="0"/>
          </a:p>
          <a:p>
            <a:pPr marL="457200" indent="-457200" algn="just">
              <a:buFont typeface="Arial" panose="020B0604020202020204" pitchFamily="34" charset="0"/>
              <a:buChar char="•"/>
            </a:pPr>
            <a:r>
              <a:rPr lang="en-US" b="1" dirty="0">
                <a:cs typeface="Times New Roman" panose="02020603050405020304" pitchFamily="18" charset="0"/>
              </a:rPr>
              <a:t>Infinity</a:t>
            </a:r>
            <a:r>
              <a:rPr lang="en-US" b="1" dirty="0" smtClean="0">
                <a:cs typeface="Times New Roman" panose="02020603050405020304" pitchFamily="18" charset="0"/>
              </a:rPr>
              <a:t>:</a:t>
            </a:r>
          </a:p>
          <a:p>
            <a:pPr marL="457200" indent="-457200" algn="just">
              <a:buFont typeface="Arial" panose="020B0604020202020204" pitchFamily="34" charset="0"/>
              <a:buChar char="•"/>
            </a:pPr>
            <a:endParaRPr lang="en-US" dirty="0">
              <a:cs typeface="Times New Roman" panose="02020603050405020304" pitchFamily="18" charset="0"/>
            </a:endParaRPr>
          </a:p>
          <a:p>
            <a:pPr marL="457200" indent="-457200" algn="just">
              <a:buFont typeface="Arial" panose="020B0604020202020204" pitchFamily="34" charset="0"/>
              <a:buChar char="•"/>
            </a:pPr>
            <a:r>
              <a:rPr lang="en-US" dirty="0">
                <a:cs typeface="Times New Roman" panose="02020603050405020304" pitchFamily="18" charset="0"/>
              </a:rPr>
              <a:t>Infinity represents a value that is greater than any finite number.</a:t>
            </a:r>
          </a:p>
          <a:p>
            <a:pPr marL="457200" indent="-457200" algn="just">
              <a:buFont typeface="Arial" panose="020B0604020202020204" pitchFamily="34" charset="0"/>
              <a:buChar char="•"/>
            </a:pPr>
            <a:r>
              <a:rPr lang="en-US" dirty="0">
                <a:cs typeface="Times New Roman" panose="02020603050405020304" pitchFamily="18" charset="0"/>
              </a:rPr>
              <a:t>Positive and negative infinity are used to indicate unbounded values in the positive or negative direction, respectively.</a:t>
            </a:r>
          </a:p>
          <a:p>
            <a:pPr marL="457200" indent="-457200" algn="just">
              <a:buFont typeface="Arial" panose="020B0604020202020204" pitchFamily="34" charset="0"/>
              <a:buChar char="•"/>
            </a:pPr>
            <a:r>
              <a:rPr lang="en-US" dirty="0">
                <a:cs typeface="Times New Roman" panose="02020603050405020304" pitchFamily="18" charset="0"/>
              </a:rPr>
              <a:t>Infinity can result from operations like dividing a nonzero number by zero or performing calculations that exceed the representable range of floating-point numbers.</a:t>
            </a:r>
          </a:p>
          <a:p>
            <a:pPr marL="457200" indent="-457200" algn="just">
              <a:buFont typeface="Arial" panose="020B0604020202020204" pitchFamily="34" charset="0"/>
              <a:buChar char="•"/>
            </a:pPr>
            <a:r>
              <a:rPr lang="en-US" dirty="0">
                <a:cs typeface="Times New Roman" panose="02020603050405020304" pitchFamily="18" charset="0"/>
              </a:rPr>
              <a:t>Arithmetic operations involving infinity follow mathematical rules, and they can lead to results that are still infinity.</a:t>
            </a:r>
          </a:p>
          <a:p>
            <a:pPr marL="457200" indent="-457200" algn="just">
              <a:buFont typeface="Arial" panose="020B0604020202020204" pitchFamily="34" charset="0"/>
              <a:buChar char="•"/>
            </a:pPr>
            <a:r>
              <a:rPr lang="en-US" dirty="0">
                <a:cs typeface="Times New Roman" panose="02020603050405020304" pitchFamily="18" charset="0"/>
              </a:rPr>
              <a:t>You can test for infinity using the </a:t>
            </a:r>
            <a:r>
              <a:rPr lang="en-US" dirty="0" err="1">
                <a:cs typeface="Times New Roman" panose="02020603050405020304" pitchFamily="18" charset="0"/>
              </a:rPr>
              <a:t>Double.isInfinite</a:t>
            </a:r>
            <a:r>
              <a:rPr lang="en-US" dirty="0">
                <a:cs typeface="Times New Roman" panose="02020603050405020304" pitchFamily="18" charset="0"/>
              </a:rPr>
              <a:t>() or </a:t>
            </a:r>
            <a:r>
              <a:rPr lang="en-US" dirty="0" err="1">
                <a:cs typeface="Times New Roman" panose="02020603050405020304" pitchFamily="18" charset="0"/>
              </a:rPr>
              <a:t>Float.isInfinite</a:t>
            </a:r>
            <a:r>
              <a:rPr lang="en-US" dirty="0">
                <a:cs typeface="Times New Roman" panose="02020603050405020304" pitchFamily="18" charset="0"/>
              </a:rPr>
              <a:t>() methods.</a:t>
            </a:r>
            <a:endParaRPr lang="en-IN" dirty="0">
              <a:cs typeface="Times New Roman" panose="02020603050405020304" pitchFamily="18" charset="0"/>
            </a:endParaRPr>
          </a:p>
        </p:txBody>
      </p:sp>
    </p:spTree>
    <p:extLst>
      <p:ext uri="{BB962C8B-B14F-4D97-AF65-F5344CB8AC3E}">
        <p14:creationId xmlns:p14="http://schemas.microsoft.com/office/powerpoint/2010/main" val="4255778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85800"/>
            <a:ext cx="12139278" cy="4876800"/>
          </a:xfrm>
          <a:prstGeom prst="rect">
            <a:avLst/>
          </a:prstGeom>
        </p:spPr>
      </p:pic>
    </p:spTree>
    <p:extLst>
      <p:ext uri="{BB962C8B-B14F-4D97-AF65-F5344CB8AC3E}">
        <p14:creationId xmlns:p14="http://schemas.microsoft.com/office/powerpoint/2010/main" val="464174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5CA9-9A5C-4DBB-B713-84A047B4C4E6}"/>
              </a:ext>
            </a:extLst>
          </p:cNvPr>
          <p:cNvSpPr>
            <a:spLocks noGrp="1"/>
          </p:cNvSpPr>
          <p:nvPr>
            <p:ph type="ctrTitle"/>
          </p:nvPr>
        </p:nvSpPr>
        <p:spPr>
          <a:xfrm>
            <a:off x="1524000" y="545899"/>
            <a:ext cx="9144000" cy="666680"/>
          </a:xfrm>
        </p:spPr>
        <p:txBody>
          <a:bodyPr>
            <a:noAutofit/>
          </a:bodyPr>
          <a:lstStyle/>
          <a:p>
            <a:r>
              <a:rPr lang="en-IN" sz="4400" b="1" dirty="0">
                <a:solidFill>
                  <a:srgbClr val="C00000"/>
                </a:solidFill>
                <a:latin typeface="Times New Roman" panose="02020603050405020304" pitchFamily="18" charset="0"/>
                <a:cs typeface="Times New Roman" panose="02020603050405020304" pitchFamily="18" charset="0"/>
              </a:rPr>
              <a:t>Operators and Expressions contd..</a:t>
            </a:r>
          </a:p>
        </p:txBody>
      </p:sp>
      <p:sp>
        <p:nvSpPr>
          <p:cNvPr id="6" name="Rectangle 5">
            <a:extLst>
              <a:ext uri="{FF2B5EF4-FFF2-40B4-BE49-F238E27FC236}">
                <a16:creationId xmlns:a16="http://schemas.microsoft.com/office/drawing/2014/main" id="{F3F1F7F6-153B-44D0-8A7C-28072D21F8A4}"/>
              </a:ext>
            </a:extLst>
          </p:cNvPr>
          <p:cNvSpPr/>
          <p:nvPr/>
        </p:nvSpPr>
        <p:spPr>
          <a:xfrm>
            <a:off x="1219118" y="1447800"/>
            <a:ext cx="9753763" cy="3416320"/>
          </a:xfrm>
          <a:prstGeom prst="rect">
            <a:avLst/>
          </a:prstGeom>
        </p:spPr>
        <p:txBody>
          <a:bodyPr wrap="square">
            <a:spAutoFit/>
          </a:bodyPr>
          <a:lstStyle/>
          <a:p>
            <a:r>
              <a:rPr lang="en-US" sz="2400" b="1" dirty="0"/>
              <a:t>3. Strict and Non-Strict Floating-Point Arithmetic</a:t>
            </a:r>
            <a:r>
              <a:rPr lang="en-US" sz="2400" b="1" dirty="0" smtClean="0"/>
              <a:t>: (No more required)</a:t>
            </a:r>
            <a:endParaRPr lang="en-US" sz="2400" b="1" dirty="0"/>
          </a:p>
          <a:p>
            <a:pPr marL="285750" indent="-285750">
              <a:buFont typeface="Arial" panose="020B0604020202020204" pitchFamily="34" charset="0"/>
              <a:buChar char="•"/>
            </a:pPr>
            <a:r>
              <a:rPr lang="en-US" sz="2400" dirty="0"/>
              <a:t>Floating-point arithmetic can be executed in one of two modes: FP-strict or not FP-strict.</a:t>
            </a:r>
          </a:p>
          <a:p>
            <a:pPr marL="285750" indent="-285750">
              <a:buFont typeface="Arial" panose="020B0604020202020204" pitchFamily="34" charset="0"/>
              <a:buChar char="•"/>
            </a:pPr>
            <a:r>
              <a:rPr lang="en-US" sz="2400" dirty="0" err="1"/>
              <a:t>strictfp</a:t>
            </a:r>
            <a:r>
              <a:rPr lang="en-US" sz="2400" dirty="0"/>
              <a:t>: you will always get exactly </a:t>
            </a:r>
            <a:r>
              <a:rPr lang="en-IN" sz="2400" dirty="0"/>
              <a:t>equivalent results on all JVM implementations.</a:t>
            </a:r>
          </a:p>
          <a:p>
            <a:pPr marL="285750" indent="-285750">
              <a:buFont typeface="Arial" panose="020B0604020202020204" pitchFamily="34" charset="0"/>
              <a:buChar char="•"/>
            </a:pPr>
            <a:r>
              <a:rPr lang="en-IN" sz="2400" dirty="0"/>
              <a:t>Non-</a:t>
            </a:r>
            <a:r>
              <a:rPr lang="en-IN" sz="2400" dirty="0" err="1"/>
              <a:t>strictfp</a:t>
            </a:r>
            <a:r>
              <a:rPr lang="en-IN" sz="2400" dirty="0"/>
              <a:t>:  </a:t>
            </a:r>
            <a:r>
              <a:rPr lang="en-US" sz="2400" dirty="0"/>
              <a:t>executed with somewhat relaxed rules.</a:t>
            </a:r>
          </a:p>
          <a:p>
            <a:pPr marL="285750" indent="-285750">
              <a:buFont typeface="Arial" panose="020B0604020202020204" pitchFamily="34" charset="0"/>
              <a:buChar char="•"/>
            </a:pPr>
            <a:r>
              <a:rPr lang="en-US" sz="2400" dirty="0"/>
              <a:t>When you declare a method </a:t>
            </a:r>
            <a:r>
              <a:rPr lang="en-US" sz="2400" dirty="0" err="1">
                <a:latin typeface="Courier"/>
              </a:rPr>
              <a:t>strictfp</a:t>
            </a:r>
            <a:r>
              <a:rPr lang="en-US" sz="2400" dirty="0"/>
              <a:t>, all the code in the method will be executed according to strict constraints.</a:t>
            </a:r>
          </a:p>
        </p:txBody>
      </p:sp>
    </p:spTree>
    <p:extLst>
      <p:ext uri="{BB962C8B-B14F-4D97-AF65-F5344CB8AC3E}">
        <p14:creationId xmlns:p14="http://schemas.microsoft.com/office/powerpoint/2010/main" val="38853681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14870</TotalTime>
  <Words>2485</Words>
  <Application>Microsoft Office PowerPoint</Application>
  <PresentationFormat>Widescreen</PresentationFormat>
  <Paragraphs>285</Paragraphs>
  <Slides>65</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65</vt:i4>
      </vt:variant>
    </vt:vector>
  </HeadingPairs>
  <TitlesOfParts>
    <vt:vector size="76" baseType="lpstr">
      <vt:lpstr>Arial</vt:lpstr>
      <vt:lpstr>Courier</vt:lpstr>
      <vt:lpstr>Courier New</vt:lpstr>
      <vt:lpstr>DejaVu Sans</vt:lpstr>
      <vt:lpstr>PMingLiU</vt:lpstr>
      <vt:lpstr>Söhne</vt:lpstr>
      <vt:lpstr>Symbol</vt:lpstr>
      <vt:lpstr>Times New Roman</vt:lpstr>
      <vt:lpstr>Wingdings</vt:lpstr>
      <vt:lpstr>Office Theme</vt:lpstr>
      <vt:lpstr>Office Theme</vt:lpstr>
      <vt:lpstr>PowerPoint Presentation</vt:lpstr>
      <vt:lpstr>Object Oriented Programming </vt:lpstr>
      <vt:lpstr>Operators and Expressions</vt:lpstr>
      <vt:lpstr>PowerPoint Presentation</vt:lpstr>
      <vt:lpstr>PowerPoint Presentation</vt:lpstr>
      <vt:lpstr>PowerPoint Presentation</vt:lpstr>
      <vt:lpstr>PowerPoint Presentation</vt:lpstr>
      <vt:lpstr>PowerPoint Presentation</vt:lpstr>
      <vt:lpstr>Operators and Expressions contd..</vt:lpstr>
      <vt:lpstr>PowerPoint Presentation</vt:lpstr>
      <vt:lpstr>Operators and Expressions contd..</vt:lpstr>
      <vt:lpstr>Operators and Expressions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Operators and Expressions contd..</vt:lpstr>
      <vt:lpstr>Example of logical AND, OR, NOT</vt:lpstr>
      <vt:lpstr>Example of logical AND, OR, NOT…</vt:lpstr>
      <vt:lpstr>More on Bitwise NOT</vt:lpstr>
      <vt:lpstr>PowerPoint Presentation</vt:lpstr>
      <vt:lpstr>PowerPoint Presentation</vt:lpstr>
      <vt:lpstr>PowerPoint Presentation</vt:lpstr>
      <vt:lpstr>PowerPoint Presentation</vt:lpstr>
      <vt:lpstr>PowerPoint Presentation</vt:lpstr>
      <vt:lpstr>PowerPoint Presentation</vt:lpstr>
      <vt:lpstr>Operators and Expressions contd..</vt:lpstr>
      <vt:lpstr>PowerPoint Presentation</vt:lpstr>
      <vt:lpstr>PowerPoint Presentation</vt:lpstr>
      <vt:lpstr>PowerPoint Presentation</vt:lpstr>
      <vt:lpstr>More Examples on right and  unsigned right shift operator</vt:lpstr>
      <vt:lpstr>Operators and Expressions contd..</vt:lpstr>
      <vt:lpstr>Operators and Expressions contd..</vt:lpstr>
      <vt:lpstr>Operators and Expressions contd..</vt:lpstr>
      <vt:lpstr>Operators and Expressions contd..</vt:lpstr>
      <vt:lpstr>PowerPoint Presentation</vt:lpstr>
      <vt:lpstr>PowerPoint Presentation</vt:lpstr>
      <vt:lpstr>PowerPoint Presentation</vt:lpstr>
      <vt:lpstr>PowerPoint Presentation</vt:lpstr>
      <vt:lpstr>PowerPoint Presentation</vt:lpstr>
      <vt:lpstr>Operators and Expressions contd..</vt:lpstr>
      <vt:lpstr>Operators and Expressions contd..</vt:lpstr>
      <vt:lpstr>Control Statements</vt:lpstr>
      <vt:lpstr>Jump statement</vt:lpstr>
      <vt:lpstr>PowerPoint Presentation</vt:lpstr>
      <vt:lpstr>PowerPoint Presentation</vt:lpstr>
      <vt:lpstr>Java’s Selection Statements</vt:lpstr>
      <vt:lpstr>PowerPoint Presentation</vt:lpstr>
      <vt:lpstr>PowerPoint Presentation</vt:lpstr>
      <vt:lpstr>switch</vt:lpstr>
      <vt:lpstr>PowerPoint Presentation</vt:lpstr>
      <vt:lpstr>Iteration Statements</vt:lpstr>
      <vt:lpstr>PowerPoint Presentation</vt:lpstr>
      <vt:lpstr>PowerPoint Presentation</vt:lpstr>
      <vt:lpstr>PowerPoint Presentation</vt:lpstr>
      <vt:lpstr>The For-Each Version of the for Loop</vt:lpstr>
      <vt:lpstr>PowerPoint Presentation</vt:lpstr>
      <vt:lpstr>Jump Statements</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Strengthen the embankments</dc:title>
  <dc:subject/>
  <dc:creator>Apple 2</dc:creator>
  <dc:description/>
  <cp:lastModifiedBy>Amit Verma</cp:lastModifiedBy>
  <cp:revision>998</cp:revision>
  <cp:lastPrinted>2017-08-16T11:40:20Z</cp:lastPrinted>
  <dcterms:created xsi:type="dcterms:W3CDTF">2017-08-14T08:34:40Z</dcterms:created>
  <dcterms:modified xsi:type="dcterms:W3CDTF">2023-09-01T08:32:25Z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13</vt:i4>
  </property>
</Properties>
</file>